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5" r:id="rId2"/>
    <p:sldId id="269" r:id="rId3"/>
    <p:sldId id="270" r:id="rId4"/>
    <p:sldId id="259" r:id="rId5"/>
    <p:sldId id="260" r:id="rId6"/>
    <p:sldId id="261" r:id="rId7"/>
    <p:sldId id="262"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7474"/>
    <a:srgbClr val="F9F7F3"/>
    <a:srgbClr val="49B3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40" autoAdjust="0"/>
    <p:restoredTop sz="94660"/>
  </p:normalViewPr>
  <p:slideViewPr>
    <p:cSldViewPr snapToGrid="0">
      <p:cViewPr varScale="1">
        <p:scale>
          <a:sx n="75" d="100"/>
          <a:sy n="75" d="100"/>
        </p:scale>
        <p:origin x="24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59CBC-D634-4DA3-96B6-E29988BF4553}" type="datetimeFigureOut">
              <a:rPr lang="en-GB" smtClean="0"/>
              <a:t>02/12/2024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142EB-2E7C-41FE-B261-55FACF2D82DD}" type="slidenum">
              <a:rPr lang="en-GB" smtClean="0"/>
              <a:t>‹#›</a:t>
            </a:fld>
            <a:endParaRPr lang="en-GB"/>
          </a:p>
        </p:txBody>
      </p:sp>
    </p:spTree>
    <p:extLst>
      <p:ext uri="{BB962C8B-B14F-4D97-AF65-F5344CB8AC3E}">
        <p14:creationId xmlns:p14="http://schemas.microsoft.com/office/powerpoint/2010/main" val="2398884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 notes can be found</a:t>
            </a:r>
            <a:r>
              <a:rPr lang="en-GB" baseline="0" dirty="0" smtClean="0"/>
              <a:t> here throughout </a:t>
            </a:r>
            <a:r>
              <a:rPr lang="en-GB" baseline="0" smtClean="0"/>
              <a:t>the presentation.</a:t>
            </a:r>
            <a:endParaRPr lang="en-GB"/>
          </a:p>
        </p:txBody>
      </p:sp>
      <p:sp>
        <p:nvSpPr>
          <p:cNvPr id="4" name="Slide Number Placeholder 3"/>
          <p:cNvSpPr>
            <a:spLocks noGrp="1"/>
          </p:cNvSpPr>
          <p:nvPr>
            <p:ph type="sldNum" sz="quarter" idx="10"/>
          </p:nvPr>
        </p:nvSpPr>
        <p:spPr/>
        <p:txBody>
          <a:bodyPr/>
          <a:lstStyle/>
          <a:p>
            <a:fld id="{303142EB-2E7C-41FE-B261-55FACF2D82DD}" type="slidenum">
              <a:rPr lang="en-GB" smtClean="0"/>
              <a:t>1</a:t>
            </a:fld>
            <a:endParaRPr lang="en-GB"/>
          </a:p>
        </p:txBody>
      </p:sp>
    </p:spTree>
    <p:extLst>
      <p:ext uri="{BB962C8B-B14F-4D97-AF65-F5344CB8AC3E}">
        <p14:creationId xmlns:p14="http://schemas.microsoft.com/office/powerpoint/2010/main" val="1232570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latin typeface="Arial" panose="020B0604020202020204" pitchFamily="34" charset="0"/>
                <a:cs typeface="Arial" panose="020B0604020202020204" pitchFamily="34" charset="0"/>
              </a:rPr>
              <a:t>All plants and animals can be divided into groups by looking at similarities and differences.</a:t>
            </a:r>
          </a:p>
          <a:p>
            <a:r>
              <a:rPr lang="en-GB" altLang="en-US" dirty="0" smtClean="0">
                <a:latin typeface="Arial" panose="020B0604020202020204" pitchFamily="34" charset="0"/>
                <a:cs typeface="Arial" panose="020B0604020202020204" pitchFamily="34" charset="0"/>
              </a:rPr>
              <a:t>For example all of these animals would be grouped together as </a:t>
            </a:r>
            <a:r>
              <a:rPr lang="en-GB" altLang="en-US" b="1" dirty="0" smtClean="0">
                <a:latin typeface="Arial" panose="020B0604020202020204" pitchFamily="34" charset="0"/>
                <a:cs typeface="Arial" panose="020B0604020202020204" pitchFamily="34" charset="0"/>
              </a:rPr>
              <a:t>big cats</a:t>
            </a:r>
            <a:r>
              <a:rPr lang="en-GB" altLang="en-US" dirty="0" smtClean="0">
                <a:latin typeface="Arial" panose="020B0604020202020204" pitchFamily="34" charset="0"/>
                <a:cs typeface="Arial" panose="020B0604020202020204" pitchFamily="34" charset="0"/>
              </a:rPr>
              <a:t> based on their similar features – what are they?</a:t>
            </a:r>
          </a:p>
        </p:txBody>
      </p:sp>
      <p:sp>
        <p:nvSpPr>
          <p:cNvPr id="4" name="Slide Number Placeholder 3"/>
          <p:cNvSpPr>
            <a:spLocks noGrp="1"/>
          </p:cNvSpPr>
          <p:nvPr>
            <p:ph type="sldNum" sz="quarter" idx="10"/>
          </p:nvPr>
        </p:nvSpPr>
        <p:spPr/>
        <p:txBody>
          <a:bodyPr/>
          <a:lstStyle/>
          <a:p>
            <a:fld id="{303142EB-2E7C-41FE-B261-55FACF2D82DD}" type="slidenum">
              <a:rPr lang="en-GB" smtClean="0"/>
              <a:t>2</a:t>
            </a:fld>
            <a:endParaRPr lang="en-GB"/>
          </a:p>
        </p:txBody>
      </p:sp>
    </p:spTree>
    <p:extLst>
      <p:ext uri="{BB962C8B-B14F-4D97-AF65-F5344CB8AC3E}">
        <p14:creationId xmlns:p14="http://schemas.microsoft.com/office/powerpoint/2010/main" val="1077723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cs typeface="Arial" panose="020B0604020202020204" pitchFamily="34" charset="0"/>
              </a:rPr>
              <a:t>Animals can be split broadly into two groups: vertebrates (animals with backbones) and invertebrates (animals without backbones)</a:t>
            </a:r>
          </a:p>
          <a:p>
            <a:endParaRPr lang="en-US" altLang="en-US" dirty="0" smtClean="0">
              <a:latin typeface="Arial" panose="020B0604020202020204" pitchFamily="34" charset="0"/>
              <a:cs typeface="Arial" panose="020B0604020202020204" pitchFamily="34" charset="0"/>
            </a:endParaRPr>
          </a:p>
          <a:p>
            <a:r>
              <a:rPr lang="en-US" altLang="en-US" b="1" dirty="0" smtClean="0">
                <a:latin typeface="Arial" panose="020B0604020202020204" pitchFamily="34" charset="0"/>
                <a:cs typeface="Arial" panose="020B0604020202020204" pitchFamily="34" charset="0"/>
              </a:rPr>
              <a:t>Can you name any vertebrates?</a:t>
            </a:r>
          </a:p>
          <a:p>
            <a:endParaRPr lang="en-US" altLang="en-US" b="1" dirty="0" smtClean="0">
              <a:latin typeface="Arial" panose="020B0604020202020204" pitchFamily="34" charset="0"/>
              <a:cs typeface="Arial" panose="020B0604020202020204" pitchFamily="34" charset="0"/>
            </a:endParaRPr>
          </a:p>
          <a:p>
            <a:r>
              <a:rPr lang="en-US" altLang="en-US" b="1" dirty="0" smtClean="0">
                <a:latin typeface="Arial" panose="020B0604020202020204" pitchFamily="34" charset="0"/>
                <a:cs typeface="Arial" panose="020B0604020202020204" pitchFamily="34" charset="0"/>
              </a:rPr>
              <a:t>Can you name any invertebrates?</a:t>
            </a:r>
          </a:p>
        </p:txBody>
      </p:sp>
      <p:sp>
        <p:nvSpPr>
          <p:cNvPr id="4" name="Slide Number Placeholder 3"/>
          <p:cNvSpPr>
            <a:spLocks noGrp="1"/>
          </p:cNvSpPr>
          <p:nvPr>
            <p:ph type="sldNum" sz="quarter" idx="10"/>
          </p:nvPr>
        </p:nvSpPr>
        <p:spPr/>
        <p:txBody>
          <a:bodyPr/>
          <a:lstStyle/>
          <a:p>
            <a:fld id="{303142EB-2E7C-41FE-B261-55FACF2D82DD}" type="slidenum">
              <a:rPr lang="en-GB" smtClean="0"/>
              <a:t>3</a:t>
            </a:fld>
            <a:endParaRPr lang="en-GB"/>
          </a:p>
        </p:txBody>
      </p:sp>
    </p:spTree>
    <p:extLst>
      <p:ext uri="{BB962C8B-B14F-4D97-AF65-F5344CB8AC3E}">
        <p14:creationId xmlns:p14="http://schemas.microsoft.com/office/powerpoint/2010/main" val="2944286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latin typeface="Arial" panose="020B0604020202020204" pitchFamily="34" charset="0"/>
                <a:cs typeface="Arial" panose="020B0604020202020204" pitchFamily="34" charset="0"/>
              </a:rPr>
              <a:t>Classification on observations alone is possible but DNA provides great evidence to support an identification, especially if it a species that looks very similar to another.</a:t>
            </a:r>
          </a:p>
          <a:p>
            <a:endParaRPr lang="en-GB" altLang="en-US" dirty="0" smtClean="0">
              <a:latin typeface="Arial" panose="020B0604020202020204" pitchFamily="34" charset="0"/>
              <a:cs typeface="Arial" panose="020B0604020202020204" pitchFamily="34" charset="0"/>
            </a:endParaRPr>
          </a:p>
          <a:p>
            <a:r>
              <a:rPr lang="en-GB" altLang="en-US" dirty="0" smtClean="0">
                <a:latin typeface="Arial" panose="020B0604020202020204" pitchFamily="34" charset="0"/>
                <a:cs typeface="Arial" panose="020B0604020202020204" pitchFamily="34" charset="0"/>
              </a:rPr>
              <a:t>Ask students if they know / remember what DNA is?  All living things have DNA, its like a instruction book.  Every species DNA is different so comparing DNA can show if an animal is one species or another.</a:t>
            </a:r>
          </a:p>
          <a:p>
            <a:endParaRPr lang="en-GB" altLang="en-US" dirty="0" smtClean="0">
              <a:latin typeface="Arial" panose="020B0604020202020204" pitchFamily="34" charset="0"/>
              <a:cs typeface="Arial" panose="020B0604020202020204" pitchFamily="34" charset="0"/>
            </a:endParaRPr>
          </a:p>
          <a:p>
            <a:r>
              <a:rPr lang="en-GB" altLang="en-US" dirty="0" smtClean="0">
                <a:latin typeface="Arial" panose="020B0604020202020204" pitchFamily="34" charset="0"/>
                <a:cs typeface="Arial" panose="020B0604020202020204" pitchFamily="34" charset="0"/>
              </a:rPr>
              <a:t>Use the Pipistrelle bat as an  example to show how both observations AND DNA can identify new species.</a:t>
            </a:r>
          </a:p>
          <a:p>
            <a:endParaRPr lang="en-GB" altLang="en-US" dirty="0" smtClean="0">
              <a:latin typeface="Arial" panose="020B0604020202020204" pitchFamily="34" charset="0"/>
              <a:cs typeface="Arial" panose="020B0604020202020204" pitchFamily="34" charset="0"/>
            </a:endParaRPr>
          </a:p>
          <a:p>
            <a:r>
              <a:rPr lang="en-GB" altLang="en-US" dirty="0" smtClean="0">
                <a:latin typeface="Arial" panose="020B0604020202020204" pitchFamily="34" charset="0"/>
                <a:cs typeface="Arial" panose="020B0604020202020204" pitchFamily="34" charset="0"/>
              </a:rPr>
              <a:t>In 1999 it was discovered there were actually  two species – </a:t>
            </a:r>
            <a:r>
              <a:rPr lang="en-GB" altLang="en-US" b="1" dirty="0" smtClean="0">
                <a:latin typeface="Arial" panose="020B0604020202020204" pitchFamily="34" charset="0"/>
                <a:cs typeface="Arial" panose="020B0604020202020204" pitchFamily="34" charset="0"/>
              </a:rPr>
              <a:t>Common pipistrelle</a:t>
            </a:r>
            <a:r>
              <a:rPr lang="en-GB" altLang="en-US" dirty="0" smtClean="0">
                <a:latin typeface="Arial" panose="020B0604020202020204" pitchFamily="34" charset="0"/>
                <a:cs typeface="Arial" panose="020B0604020202020204" pitchFamily="34" charset="0"/>
              </a:rPr>
              <a:t> (</a:t>
            </a:r>
            <a:r>
              <a:rPr lang="en-GB" altLang="en-US" i="1" dirty="0" err="1" smtClean="0">
                <a:latin typeface="Arial" panose="020B0604020202020204" pitchFamily="34" charset="0"/>
                <a:cs typeface="Arial" panose="020B0604020202020204" pitchFamily="34" charset="0"/>
              </a:rPr>
              <a:t>Pipistrellus</a:t>
            </a:r>
            <a:r>
              <a:rPr lang="en-GB" altLang="en-US" i="1" dirty="0" smtClean="0">
                <a:latin typeface="Arial" panose="020B0604020202020204" pitchFamily="34" charset="0"/>
                <a:cs typeface="Arial" panose="020B0604020202020204" pitchFamily="34" charset="0"/>
              </a:rPr>
              <a:t> </a:t>
            </a:r>
            <a:r>
              <a:rPr lang="en-GB" altLang="en-US" i="1" dirty="0" err="1" smtClean="0">
                <a:latin typeface="Arial" panose="020B0604020202020204" pitchFamily="34" charset="0"/>
                <a:cs typeface="Arial" panose="020B0604020202020204" pitchFamily="34" charset="0"/>
              </a:rPr>
              <a:t>pipistrellus</a:t>
            </a:r>
            <a:r>
              <a:rPr lang="en-GB" altLang="en-US" dirty="0" smtClean="0">
                <a:latin typeface="Arial" panose="020B0604020202020204" pitchFamily="34" charset="0"/>
                <a:cs typeface="Arial" panose="020B0604020202020204" pitchFamily="34" charset="0"/>
              </a:rPr>
              <a:t>) and the </a:t>
            </a:r>
            <a:r>
              <a:rPr lang="en-GB" altLang="en-US" b="1" dirty="0" smtClean="0">
                <a:latin typeface="Arial" panose="020B0604020202020204" pitchFamily="34" charset="0"/>
                <a:cs typeface="Arial" panose="020B0604020202020204" pitchFamily="34" charset="0"/>
              </a:rPr>
              <a:t>Soprano pipistrelle</a:t>
            </a:r>
            <a:r>
              <a:rPr lang="en-GB" altLang="en-US" dirty="0" smtClean="0">
                <a:latin typeface="Arial" panose="020B0604020202020204" pitchFamily="34" charset="0"/>
                <a:cs typeface="Arial" panose="020B0604020202020204" pitchFamily="34" charset="0"/>
              </a:rPr>
              <a:t> (</a:t>
            </a:r>
            <a:r>
              <a:rPr lang="en-GB" altLang="en-US" i="1" dirty="0" err="1" smtClean="0">
                <a:latin typeface="Arial" panose="020B0604020202020204" pitchFamily="34" charset="0"/>
                <a:cs typeface="Arial" panose="020B0604020202020204" pitchFamily="34" charset="0"/>
              </a:rPr>
              <a:t>Pipistrellus</a:t>
            </a:r>
            <a:r>
              <a:rPr lang="en-GB" altLang="en-US" i="1" dirty="0" smtClean="0">
                <a:latin typeface="Arial" panose="020B0604020202020204" pitchFamily="34" charset="0"/>
                <a:cs typeface="Arial" panose="020B0604020202020204" pitchFamily="34" charset="0"/>
              </a:rPr>
              <a:t> </a:t>
            </a:r>
            <a:r>
              <a:rPr lang="en-GB" altLang="en-US" i="1" dirty="0" err="1" smtClean="0">
                <a:latin typeface="Arial" panose="020B0604020202020204" pitchFamily="34" charset="0"/>
                <a:cs typeface="Arial" panose="020B0604020202020204" pitchFamily="34" charset="0"/>
              </a:rPr>
              <a:t>pygmaeus</a:t>
            </a:r>
            <a:r>
              <a:rPr lang="en-GB" altLang="en-US" dirty="0" smtClean="0">
                <a:latin typeface="Arial" panose="020B0604020202020204" pitchFamily="34" charset="0"/>
                <a:cs typeface="Arial" panose="020B0604020202020204" pitchFamily="34" charset="0"/>
              </a:rPr>
              <a:t>). The two species were first distinguished on the basis of their different-frequency echolocation calls. The common pipistrelle uses a call of 45 kHz, while the soprano pipistrelle </a:t>
            </a:r>
            <a:r>
              <a:rPr lang="en-GB" altLang="en-US" dirty="0" err="1" smtClean="0">
                <a:latin typeface="Arial" panose="020B0604020202020204" pitchFamily="34" charset="0"/>
                <a:cs typeface="Arial" panose="020B0604020202020204" pitchFamily="34" charset="0"/>
              </a:rPr>
              <a:t>echolocates</a:t>
            </a:r>
            <a:r>
              <a:rPr lang="en-GB" altLang="en-US" dirty="0" smtClean="0">
                <a:latin typeface="Arial" panose="020B0604020202020204" pitchFamily="34" charset="0"/>
                <a:cs typeface="Arial" panose="020B0604020202020204" pitchFamily="34" charset="0"/>
              </a:rPr>
              <a:t> at 55 kHz. DNA tests also confirmed they were two separate species.</a:t>
            </a:r>
          </a:p>
        </p:txBody>
      </p:sp>
      <p:sp>
        <p:nvSpPr>
          <p:cNvPr id="4" name="Slide Number Placeholder 3"/>
          <p:cNvSpPr>
            <a:spLocks noGrp="1"/>
          </p:cNvSpPr>
          <p:nvPr>
            <p:ph type="sldNum" sz="quarter" idx="10"/>
          </p:nvPr>
        </p:nvSpPr>
        <p:spPr/>
        <p:txBody>
          <a:bodyPr/>
          <a:lstStyle/>
          <a:p>
            <a:fld id="{303142EB-2E7C-41FE-B261-55FACF2D82DD}" type="slidenum">
              <a:rPr lang="en-GB" smtClean="0"/>
              <a:t>4</a:t>
            </a:fld>
            <a:endParaRPr lang="en-GB"/>
          </a:p>
        </p:txBody>
      </p:sp>
    </p:spTree>
    <p:extLst>
      <p:ext uri="{BB962C8B-B14F-4D97-AF65-F5344CB8AC3E}">
        <p14:creationId xmlns:p14="http://schemas.microsoft.com/office/powerpoint/2010/main" val="21340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latin typeface="Arial" panose="020B0604020202020204" pitchFamily="34" charset="0"/>
                <a:cs typeface="Arial" panose="020B0604020202020204" pitchFamily="34" charset="0"/>
              </a:rPr>
              <a:t>The Hyrax is another interesting case. Which of these animals do you think is the closest living relative? The furry marmot or the big African elephant?</a:t>
            </a:r>
          </a:p>
          <a:p>
            <a:endParaRPr lang="en-GB" altLang="en-US" dirty="0" smtClean="0">
              <a:latin typeface="Arial" panose="020B0604020202020204" pitchFamily="34" charset="0"/>
              <a:cs typeface="Arial" panose="020B0604020202020204" pitchFamily="34" charset="0"/>
            </a:endParaRPr>
          </a:p>
          <a:p>
            <a:r>
              <a:rPr lang="en-GB" altLang="en-US" dirty="0" smtClean="0">
                <a:latin typeface="Arial" panose="020B0604020202020204" pitchFamily="34" charset="0"/>
                <a:cs typeface="Arial" panose="020B0604020202020204" pitchFamily="34" charset="0"/>
              </a:rPr>
              <a:t>The answer is – </a:t>
            </a:r>
            <a:r>
              <a:rPr lang="en-GB" altLang="en-US" b="1" dirty="0" smtClean="0">
                <a:latin typeface="Arial" panose="020B0604020202020204" pitchFamily="34" charset="0"/>
                <a:cs typeface="Arial" panose="020B0604020202020204" pitchFamily="34" charset="0"/>
              </a:rPr>
              <a:t>the elephant</a:t>
            </a:r>
            <a:r>
              <a:rPr lang="en-GB" altLang="en-US" dirty="0" smtClean="0">
                <a:latin typeface="Arial" panose="020B0604020202020204" pitchFamily="34" charset="0"/>
                <a:cs typeface="Arial" panose="020B0604020202020204" pitchFamily="34" charset="0"/>
              </a:rPr>
              <a:t>. Weird right?  </a:t>
            </a:r>
          </a:p>
          <a:p>
            <a:endParaRPr lang="en-GB" altLang="en-US" dirty="0" smtClean="0">
              <a:latin typeface="Arial" panose="020B0604020202020204" pitchFamily="34" charset="0"/>
              <a:cs typeface="Arial" panose="020B0604020202020204" pitchFamily="34" charset="0"/>
            </a:endParaRPr>
          </a:p>
          <a:p>
            <a:r>
              <a:rPr lang="en-GB" altLang="en-US" dirty="0" smtClean="0">
                <a:latin typeface="Arial" panose="020B0604020202020204" pitchFamily="34" charset="0"/>
                <a:cs typeface="Arial" panose="020B0604020202020204" pitchFamily="34" charset="0"/>
              </a:rPr>
              <a:t>Well Hyraxes, elephants and dugongs (sea cows) all evolved from a single common ancestor millions of years ago.  The Hyrax has several features that it shares with the elephant such as they have tusks – all be it little ones, flattened nails on the tips of their toes, and similar skull structure.</a:t>
            </a:r>
          </a:p>
          <a:p>
            <a:endParaRPr lang="en-GB" altLang="en-US" dirty="0" smtClean="0">
              <a:latin typeface="Arial" panose="020B0604020202020204" pitchFamily="34" charset="0"/>
              <a:cs typeface="Arial" panose="020B0604020202020204" pitchFamily="34" charset="0"/>
            </a:endParaRPr>
          </a:p>
          <a:p>
            <a:r>
              <a:rPr lang="en-GB" altLang="en-US" dirty="0" smtClean="0">
                <a:latin typeface="Arial" panose="020B0604020202020204" pitchFamily="34" charset="0"/>
                <a:cs typeface="Arial" panose="020B0604020202020204" pitchFamily="34" charset="0"/>
              </a:rPr>
              <a:t>Comparing the DNA of these two animals also shows that they are closely related.</a:t>
            </a:r>
          </a:p>
        </p:txBody>
      </p:sp>
      <p:sp>
        <p:nvSpPr>
          <p:cNvPr id="4" name="Slide Number Placeholder 3"/>
          <p:cNvSpPr>
            <a:spLocks noGrp="1"/>
          </p:cNvSpPr>
          <p:nvPr>
            <p:ph type="sldNum" sz="quarter" idx="10"/>
          </p:nvPr>
        </p:nvSpPr>
        <p:spPr/>
        <p:txBody>
          <a:bodyPr/>
          <a:lstStyle/>
          <a:p>
            <a:fld id="{303142EB-2E7C-41FE-B261-55FACF2D82DD}" type="slidenum">
              <a:rPr lang="en-GB" smtClean="0"/>
              <a:t>5</a:t>
            </a:fld>
            <a:endParaRPr lang="en-GB"/>
          </a:p>
        </p:txBody>
      </p:sp>
    </p:spTree>
    <p:extLst>
      <p:ext uri="{BB962C8B-B14F-4D97-AF65-F5344CB8AC3E}">
        <p14:creationId xmlns:p14="http://schemas.microsoft.com/office/powerpoint/2010/main" val="2802278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tLang="en-US" dirty="0" smtClean="0">
                <a:latin typeface="Arial" panose="020B0604020202020204" pitchFamily="34" charset="0"/>
                <a:cs typeface="Arial" panose="020B0604020202020204" pitchFamily="34" charset="0"/>
              </a:rPr>
              <a:t>Using classification keys can be very simple!</a:t>
            </a:r>
          </a:p>
          <a:p>
            <a:pPr>
              <a:defRPr/>
            </a:pPr>
            <a:r>
              <a:rPr lang="en-GB" altLang="en-US" dirty="0" smtClean="0">
                <a:latin typeface="Arial" panose="020B0604020202020204" pitchFamily="34" charset="0"/>
                <a:cs typeface="Arial" panose="020B0604020202020204" pitchFamily="34" charset="0"/>
              </a:rPr>
              <a:t>Classification keys allow you to ask a series of questions about an organism to help you identify which species you are looking at. </a:t>
            </a:r>
          </a:p>
          <a:p>
            <a:pPr>
              <a:defRPr/>
            </a:pPr>
            <a:endParaRPr lang="en-GB" altLang="en-US" dirty="0" smtClean="0">
              <a:latin typeface="Arial" panose="020B0604020202020204" pitchFamily="34" charset="0"/>
              <a:cs typeface="Arial" panose="020B0604020202020204" pitchFamily="34" charset="0"/>
            </a:endParaRPr>
          </a:p>
          <a:p>
            <a:pPr marL="171450" indent="-171450">
              <a:buFontTx/>
              <a:buChar char="-"/>
              <a:defRPr/>
            </a:pPr>
            <a:r>
              <a:rPr lang="en-GB" altLang="en-US" dirty="0" smtClean="0">
                <a:latin typeface="Arial" panose="020B0604020202020204" pitchFamily="34" charset="0"/>
                <a:cs typeface="Arial" panose="020B0604020202020204" pitchFamily="34" charset="0"/>
              </a:rPr>
              <a:t>Always start with the first question – in this example, the first question is does it have feathers? The answer to each question should always be yes or no. This kind of key is called a dichotomous classification key. Dichotomous means divided in to two parts (e.g. yes or no).</a:t>
            </a:r>
          </a:p>
          <a:p>
            <a:pPr marL="171450" indent="-171450">
              <a:buFontTx/>
              <a:buChar char="-"/>
              <a:defRPr/>
            </a:pPr>
            <a:r>
              <a:rPr lang="en-GB" altLang="en-US" dirty="0" smtClean="0">
                <a:latin typeface="Arial" panose="020B0604020202020204" pitchFamily="34" charset="0"/>
                <a:cs typeface="Arial" panose="020B0604020202020204" pitchFamily="34" charset="0"/>
              </a:rPr>
              <a:t>So, how do we use the key? Look at the top picture on the left hand side and ask yourself the first question. Does it have feathers? The answer in this case is yes, so the species we are looking at must be the </a:t>
            </a:r>
            <a:r>
              <a:rPr lang="en-GB" altLang="en-US" u="sng" dirty="0" smtClean="0">
                <a:latin typeface="Arial" panose="020B0604020202020204" pitchFamily="34" charset="0"/>
                <a:cs typeface="Arial" panose="020B0604020202020204" pitchFamily="34" charset="0"/>
              </a:rPr>
              <a:t>robin</a:t>
            </a:r>
            <a:r>
              <a:rPr lang="en-GB" altLang="en-US" dirty="0" smtClean="0">
                <a:latin typeface="Arial" panose="020B0604020202020204" pitchFamily="34" charset="0"/>
                <a:cs typeface="Arial" panose="020B0604020202020204" pitchFamily="34" charset="0"/>
              </a:rPr>
              <a:t>.</a:t>
            </a:r>
          </a:p>
          <a:p>
            <a:pPr marL="171450" indent="-171450">
              <a:buFontTx/>
              <a:buChar char="-"/>
              <a:defRPr/>
            </a:pPr>
            <a:r>
              <a:rPr lang="en-GB" altLang="en-US" dirty="0" smtClean="0">
                <a:latin typeface="Arial" panose="020B0604020202020204" pitchFamily="34" charset="0"/>
                <a:cs typeface="Arial" panose="020B0604020202020204" pitchFamily="34" charset="0"/>
              </a:rPr>
              <a:t>Let’s look at the picture below? Does it have feathers? No. This means we must ask ourselves the second question: Does it have fur? This species does have fur so follow to the next question. Does it have grey fur? Yes – so it is a </a:t>
            </a:r>
            <a:r>
              <a:rPr lang="en-GB" altLang="en-US" u="sng" dirty="0" smtClean="0">
                <a:latin typeface="Arial" panose="020B0604020202020204" pitchFamily="34" charset="0"/>
                <a:cs typeface="Arial" panose="020B0604020202020204" pitchFamily="34" charset="0"/>
              </a:rPr>
              <a:t>grey squirrel</a:t>
            </a:r>
            <a:r>
              <a:rPr lang="en-GB" altLang="en-US" dirty="0" smtClean="0">
                <a:latin typeface="Arial" panose="020B0604020202020204" pitchFamily="34" charset="0"/>
                <a:cs typeface="Arial" panose="020B0604020202020204" pitchFamily="34" charset="0"/>
              </a:rPr>
              <a:t>.</a:t>
            </a:r>
          </a:p>
          <a:p>
            <a:pPr marL="171450" indent="-171450">
              <a:buFontTx/>
              <a:buChar char="-"/>
              <a:defRPr/>
            </a:pPr>
            <a:r>
              <a:rPr lang="en-GB" altLang="en-US" dirty="0" smtClean="0">
                <a:latin typeface="Arial" panose="020B0604020202020204" pitchFamily="34" charset="0"/>
                <a:cs typeface="Arial" panose="020B0604020202020204" pitchFamily="34" charset="0"/>
              </a:rPr>
              <a:t>Repeat for the top right picture – it is very similar so follow the same pathway but it does not have grey fur so must be the </a:t>
            </a:r>
            <a:r>
              <a:rPr lang="en-GB" altLang="en-US" u="sng" dirty="0" smtClean="0">
                <a:latin typeface="Arial" panose="020B0604020202020204" pitchFamily="34" charset="0"/>
                <a:cs typeface="Arial" panose="020B0604020202020204" pitchFamily="34" charset="0"/>
              </a:rPr>
              <a:t>red squirrel</a:t>
            </a:r>
            <a:r>
              <a:rPr lang="en-GB" altLang="en-US" dirty="0" smtClean="0">
                <a:latin typeface="Arial" panose="020B0604020202020204" pitchFamily="34" charset="0"/>
                <a:cs typeface="Arial" panose="020B0604020202020204" pitchFamily="34" charset="0"/>
              </a:rPr>
              <a:t>.</a:t>
            </a:r>
          </a:p>
          <a:p>
            <a:pPr marL="171450" indent="-171450">
              <a:buFontTx/>
              <a:buChar char="-"/>
              <a:defRPr/>
            </a:pPr>
            <a:r>
              <a:rPr lang="en-GB" altLang="en-US" dirty="0" smtClean="0">
                <a:latin typeface="Arial" panose="020B0604020202020204" pitchFamily="34" charset="0"/>
                <a:cs typeface="Arial" panose="020B0604020202020204" pitchFamily="34" charset="0"/>
              </a:rPr>
              <a:t>The final picture – it does not have feathers or fur so it is a </a:t>
            </a:r>
            <a:r>
              <a:rPr lang="en-GB" altLang="en-US" u="sng" dirty="0" smtClean="0">
                <a:latin typeface="Arial" panose="020B0604020202020204" pitchFamily="34" charset="0"/>
                <a:cs typeface="Arial" panose="020B0604020202020204" pitchFamily="34" charset="0"/>
              </a:rPr>
              <a:t>trout</a:t>
            </a:r>
            <a:r>
              <a:rPr lang="en-GB" altLang="en-US" dirty="0" smtClean="0">
                <a:latin typeface="Arial" panose="020B0604020202020204" pitchFamily="34" charset="0"/>
                <a:cs typeface="Arial" panose="020B0604020202020204" pitchFamily="34" charset="0"/>
              </a:rPr>
              <a:t>.</a:t>
            </a:r>
          </a:p>
          <a:p>
            <a:pPr>
              <a:defRPr/>
            </a:pPr>
            <a:endParaRPr lang="en-GB" altLang="en-US" b="1" dirty="0" smtClean="0">
              <a:latin typeface="Arial" panose="020B0604020202020204" pitchFamily="34" charset="0"/>
              <a:cs typeface="Arial" panose="020B0604020202020204" pitchFamily="34" charset="0"/>
            </a:endParaRPr>
          </a:p>
          <a:p>
            <a:pPr>
              <a:defRPr/>
            </a:pPr>
            <a:endParaRPr lang="en-GB" altLang="en-US" b="1" dirty="0" smtClean="0">
              <a:latin typeface="Arial" panose="020B0604020202020204" pitchFamily="34" charset="0"/>
              <a:cs typeface="Arial" panose="020B0604020202020204" pitchFamily="34" charset="0"/>
            </a:endParaRPr>
          </a:p>
          <a:p>
            <a:pPr>
              <a:defRPr/>
            </a:pPr>
            <a:r>
              <a:rPr lang="en-GB" altLang="en-US" b="1" dirty="0" smtClean="0">
                <a:latin typeface="Arial" panose="020B0604020202020204" pitchFamily="34" charset="0"/>
                <a:cs typeface="Arial" panose="020B0604020202020204" pitchFamily="34" charset="0"/>
              </a:rPr>
              <a:t>In this activity you will have the chance to make your own classification key to identify some of the species being sequenced.</a:t>
            </a:r>
          </a:p>
        </p:txBody>
      </p:sp>
      <p:sp>
        <p:nvSpPr>
          <p:cNvPr id="4" name="Slide Number Placeholder 3"/>
          <p:cNvSpPr>
            <a:spLocks noGrp="1"/>
          </p:cNvSpPr>
          <p:nvPr>
            <p:ph type="sldNum" sz="quarter" idx="10"/>
          </p:nvPr>
        </p:nvSpPr>
        <p:spPr/>
        <p:txBody>
          <a:bodyPr/>
          <a:lstStyle/>
          <a:p>
            <a:fld id="{303142EB-2E7C-41FE-B261-55FACF2D82DD}" type="slidenum">
              <a:rPr lang="en-GB" smtClean="0"/>
              <a:t>6</a:t>
            </a:fld>
            <a:endParaRPr lang="en-GB"/>
          </a:p>
        </p:txBody>
      </p:sp>
    </p:spTree>
    <p:extLst>
      <p:ext uri="{BB962C8B-B14F-4D97-AF65-F5344CB8AC3E}">
        <p14:creationId xmlns:p14="http://schemas.microsoft.com/office/powerpoint/2010/main" val="1885292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cs typeface="Arial" panose="020B0604020202020204" pitchFamily="34" charset="0"/>
              </a:rPr>
              <a:t>Talk through how to use the classification key to sort the creatures!</a:t>
            </a:r>
          </a:p>
        </p:txBody>
      </p:sp>
      <p:sp>
        <p:nvSpPr>
          <p:cNvPr id="4" name="Slide Number Placeholder 3"/>
          <p:cNvSpPr>
            <a:spLocks noGrp="1"/>
          </p:cNvSpPr>
          <p:nvPr>
            <p:ph type="sldNum" sz="quarter" idx="10"/>
          </p:nvPr>
        </p:nvSpPr>
        <p:spPr/>
        <p:txBody>
          <a:bodyPr/>
          <a:lstStyle/>
          <a:p>
            <a:fld id="{303142EB-2E7C-41FE-B261-55FACF2D82DD}" type="slidenum">
              <a:rPr lang="en-GB" smtClean="0"/>
              <a:t>7</a:t>
            </a:fld>
            <a:endParaRPr lang="en-GB"/>
          </a:p>
        </p:txBody>
      </p:sp>
    </p:spTree>
    <p:extLst>
      <p:ext uri="{BB962C8B-B14F-4D97-AF65-F5344CB8AC3E}">
        <p14:creationId xmlns:p14="http://schemas.microsoft.com/office/powerpoint/2010/main" val="1109781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cs typeface="Arial" panose="020B0604020202020204" pitchFamily="34" charset="0"/>
              </a:rPr>
              <a:t>Talk through the answers.</a:t>
            </a:r>
          </a:p>
        </p:txBody>
      </p:sp>
      <p:sp>
        <p:nvSpPr>
          <p:cNvPr id="4" name="Slide Number Placeholder 3"/>
          <p:cNvSpPr>
            <a:spLocks noGrp="1"/>
          </p:cNvSpPr>
          <p:nvPr>
            <p:ph type="sldNum" sz="quarter" idx="10"/>
          </p:nvPr>
        </p:nvSpPr>
        <p:spPr/>
        <p:txBody>
          <a:bodyPr/>
          <a:lstStyle/>
          <a:p>
            <a:fld id="{303142EB-2E7C-41FE-B261-55FACF2D82DD}" type="slidenum">
              <a:rPr lang="en-GB" smtClean="0"/>
              <a:t>8</a:t>
            </a:fld>
            <a:endParaRPr lang="en-GB"/>
          </a:p>
        </p:txBody>
      </p:sp>
    </p:spTree>
    <p:extLst>
      <p:ext uri="{BB962C8B-B14F-4D97-AF65-F5344CB8AC3E}">
        <p14:creationId xmlns:p14="http://schemas.microsoft.com/office/powerpoint/2010/main" val="3560184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76A79E5-BA6E-4F0D-8A10-C47C5F94CF9A}"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D20B02-889E-48AF-926C-1B66210CBE48}" type="slidenum">
              <a:rPr lang="en-GB" smtClean="0"/>
              <a:t>‹#›</a:t>
            </a:fld>
            <a:endParaRPr lang="en-GB"/>
          </a:p>
        </p:txBody>
      </p:sp>
    </p:spTree>
    <p:extLst>
      <p:ext uri="{BB962C8B-B14F-4D97-AF65-F5344CB8AC3E}">
        <p14:creationId xmlns:p14="http://schemas.microsoft.com/office/powerpoint/2010/main" val="825679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6A79E5-BA6E-4F0D-8A10-C47C5F94CF9A}"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D20B02-889E-48AF-926C-1B66210CBE48}" type="slidenum">
              <a:rPr lang="en-GB" smtClean="0"/>
              <a:t>‹#›</a:t>
            </a:fld>
            <a:endParaRPr lang="en-GB"/>
          </a:p>
        </p:txBody>
      </p:sp>
    </p:spTree>
    <p:extLst>
      <p:ext uri="{BB962C8B-B14F-4D97-AF65-F5344CB8AC3E}">
        <p14:creationId xmlns:p14="http://schemas.microsoft.com/office/powerpoint/2010/main" val="1991851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6A79E5-BA6E-4F0D-8A10-C47C5F94CF9A}"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D20B02-889E-48AF-926C-1B66210CBE48}" type="slidenum">
              <a:rPr lang="en-GB" smtClean="0"/>
              <a:t>‹#›</a:t>
            </a:fld>
            <a:endParaRPr lang="en-GB"/>
          </a:p>
        </p:txBody>
      </p:sp>
    </p:spTree>
    <p:extLst>
      <p:ext uri="{BB962C8B-B14F-4D97-AF65-F5344CB8AC3E}">
        <p14:creationId xmlns:p14="http://schemas.microsoft.com/office/powerpoint/2010/main" val="3575871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6A79E5-BA6E-4F0D-8A10-C47C5F94CF9A}"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D20B02-889E-48AF-926C-1B66210CBE48}" type="slidenum">
              <a:rPr lang="en-GB" smtClean="0"/>
              <a:t>‹#›</a:t>
            </a:fld>
            <a:endParaRPr lang="en-GB"/>
          </a:p>
        </p:txBody>
      </p:sp>
    </p:spTree>
    <p:extLst>
      <p:ext uri="{BB962C8B-B14F-4D97-AF65-F5344CB8AC3E}">
        <p14:creationId xmlns:p14="http://schemas.microsoft.com/office/powerpoint/2010/main" val="1233731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6A79E5-BA6E-4F0D-8A10-C47C5F94CF9A}"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D20B02-889E-48AF-926C-1B66210CBE48}" type="slidenum">
              <a:rPr lang="en-GB" smtClean="0"/>
              <a:t>‹#›</a:t>
            </a:fld>
            <a:endParaRPr lang="en-GB"/>
          </a:p>
        </p:txBody>
      </p:sp>
    </p:spTree>
    <p:extLst>
      <p:ext uri="{BB962C8B-B14F-4D97-AF65-F5344CB8AC3E}">
        <p14:creationId xmlns:p14="http://schemas.microsoft.com/office/powerpoint/2010/main" val="3749572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76A79E5-BA6E-4F0D-8A10-C47C5F94CF9A}" type="datetimeFigureOut">
              <a:rPr lang="en-GB" smtClean="0"/>
              <a:t>02/12/2024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D20B02-889E-48AF-926C-1B66210CBE48}" type="slidenum">
              <a:rPr lang="en-GB" smtClean="0"/>
              <a:t>‹#›</a:t>
            </a:fld>
            <a:endParaRPr lang="en-GB"/>
          </a:p>
        </p:txBody>
      </p:sp>
    </p:spTree>
    <p:extLst>
      <p:ext uri="{BB962C8B-B14F-4D97-AF65-F5344CB8AC3E}">
        <p14:creationId xmlns:p14="http://schemas.microsoft.com/office/powerpoint/2010/main" val="3218754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76A79E5-BA6E-4F0D-8A10-C47C5F94CF9A}" type="datetimeFigureOut">
              <a:rPr lang="en-GB" smtClean="0"/>
              <a:t>02/12/2024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D20B02-889E-48AF-926C-1B66210CBE48}" type="slidenum">
              <a:rPr lang="en-GB" smtClean="0"/>
              <a:t>‹#›</a:t>
            </a:fld>
            <a:endParaRPr lang="en-GB"/>
          </a:p>
        </p:txBody>
      </p:sp>
    </p:spTree>
    <p:extLst>
      <p:ext uri="{BB962C8B-B14F-4D97-AF65-F5344CB8AC3E}">
        <p14:creationId xmlns:p14="http://schemas.microsoft.com/office/powerpoint/2010/main" val="122142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76A79E5-BA6E-4F0D-8A10-C47C5F94CF9A}" type="datetimeFigureOut">
              <a:rPr lang="en-GB" smtClean="0"/>
              <a:t>02/12/2024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D20B02-889E-48AF-926C-1B66210CBE48}" type="slidenum">
              <a:rPr lang="en-GB" smtClean="0"/>
              <a:t>‹#›</a:t>
            </a:fld>
            <a:endParaRPr lang="en-GB"/>
          </a:p>
        </p:txBody>
      </p:sp>
    </p:spTree>
    <p:extLst>
      <p:ext uri="{BB962C8B-B14F-4D97-AF65-F5344CB8AC3E}">
        <p14:creationId xmlns:p14="http://schemas.microsoft.com/office/powerpoint/2010/main" val="2298267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6A79E5-BA6E-4F0D-8A10-C47C5F94CF9A}" type="datetimeFigureOut">
              <a:rPr lang="en-GB" smtClean="0"/>
              <a:t>02/12/2024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D20B02-889E-48AF-926C-1B66210CBE48}" type="slidenum">
              <a:rPr lang="en-GB" smtClean="0"/>
              <a:t>‹#›</a:t>
            </a:fld>
            <a:endParaRPr lang="en-GB"/>
          </a:p>
        </p:txBody>
      </p:sp>
    </p:spTree>
    <p:extLst>
      <p:ext uri="{BB962C8B-B14F-4D97-AF65-F5344CB8AC3E}">
        <p14:creationId xmlns:p14="http://schemas.microsoft.com/office/powerpoint/2010/main" val="3295349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6A79E5-BA6E-4F0D-8A10-C47C5F94CF9A}" type="datetimeFigureOut">
              <a:rPr lang="en-GB" smtClean="0"/>
              <a:t>02/12/2024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D20B02-889E-48AF-926C-1B66210CBE48}" type="slidenum">
              <a:rPr lang="en-GB" smtClean="0"/>
              <a:t>‹#›</a:t>
            </a:fld>
            <a:endParaRPr lang="en-GB"/>
          </a:p>
        </p:txBody>
      </p:sp>
    </p:spTree>
    <p:extLst>
      <p:ext uri="{BB962C8B-B14F-4D97-AF65-F5344CB8AC3E}">
        <p14:creationId xmlns:p14="http://schemas.microsoft.com/office/powerpoint/2010/main" val="266654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6A79E5-BA6E-4F0D-8A10-C47C5F94CF9A}" type="datetimeFigureOut">
              <a:rPr lang="en-GB" smtClean="0"/>
              <a:t>02/12/2024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D20B02-889E-48AF-926C-1B66210CBE48}" type="slidenum">
              <a:rPr lang="en-GB" smtClean="0"/>
              <a:t>‹#›</a:t>
            </a:fld>
            <a:endParaRPr lang="en-GB"/>
          </a:p>
        </p:txBody>
      </p:sp>
    </p:spTree>
    <p:extLst>
      <p:ext uri="{BB962C8B-B14F-4D97-AF65-F5344CB8AC3E}">
        <p14:creationId xmlns:p14="http://schemas.microsoft.com/office/powerpoint/2010/main" val="1717336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A79E5-BA6E-4F0D-8A10-C47C5F94CF9A}" type="datetimeFigureOut">
              <a:rPr lang="en-GB" smtClean="0"/>
              <a:t>02/12/2024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20B02-889E-48AF-926C-1B66210CBE48}" type="slidenum">
              <a:rPr lang="en-GB" smtClean="0"/>
              <a:t>‹#›</a:t>
            </a:fld>
            <a:endParaRPr lang="en-GB"/>
          </a:p>
        </p:txBody>
      </p:sp>
    </p:spTree>
    <p:extLst>
      <p:ext uri="{BB962C8B-B14F-4D97-AF65-F5344CB8AC3E}">
        <p14:creationId xmlns:p14="http://schemas.microsoft.com/office/powerpoint/2010/main" val="1382216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1.jp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pn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0" y="-2946598"/>
            <a:ext cx="12176336" cy="5139629"/>
          </a:xfrm>
          <a:prstGeom prst="rect">
            <a:avLst/>
          </a:prstGeom>
        </p:spPr>
      </p:pic>
      <p:sp>
        <p:nvSpPr>
          <p:cNvPr id="2" name="Title 1"/>
          <p:cNvSpPr>
            <a:spLocks noGrp="1"/>
          </p:cNvSpPr>
          <p:nvPr>
            <p:ph type="ctrTitle"/>
          </p:nvPr>
        </p:nvSpPr>
        <p:spPr/>
        <p:txBody>
          <a:bodyPr>
            <a:normAutofit/>
          </a:bodyPr>
          <a:lstStyle/>
          <a:p>
            <a:r>
              <a:rPr lang="en-GB" sz="11500" b="1" dirty="0" smtClean="0">
                <a:latin typeface="Roboto Condensed" panose="02000000000000000000" pitchFamily="2" charset="0"/>
                <a:ea typeface="Roboto Condensed" panose="02000000000000000000" pitchFamily="2" charset="0"/>
              </a:rPr>
              <a:t>Classify!</a:t>
            </a:r>
            <a:endParaRPr lang="en-GB" sz="11500" b="1" dirty="0">
              <a:latin typeface="Roboto Condensed" panose="02000000000000000000" pitchFamily="2" charset="0"/>
              <a:ea typeface="Roboto Condensed" panose="02000000000000000000" pitchFamily="2" charset="0"/>
            </a:endParaRPr>
          </a:p>
        </p:txBody>
      </p:sp>
      <p:sp>
        <p:nvSpPr>
          <p:cNvPr id="3" name="Subtitle 2"/>
          <p:cNvSpPr>
            <a:spLocks noGrp="1"/>
          </p:cNvSpPr>
          <p:nvPr>
            <p:ph type="subTitle" idx="1"/>
          </p:nvPr>
        </p:nvSpPr>
        <p:spPr/>
        <p:txBody>
          <a:bodyPr>
            <a:normAutofit/>
          </a:bodyPr>
          <a:lstStyle/>
          <a:p>
            <a:r>
              <a:rPr lang="en-GB" sz="3600" dirty="0" smtClean="0">
                <a:latin typeface="Roboto Condensed" panose="02000000000000000000" pitchFamily="2" charset="0"/>
                <a:ea typeface="Roboto Condensed" panose="02000000000000000000" pitchFamily="2" charset="0"/>
              </a:rPr>
              <a:t>Create a classification key </a:t>
            </a:r>
            <a:endParaRPr lang="en-GB" sz="3600" dirty="0">
              <a:latin typeface="Roboto Condensed" panose="02000000000000000000" pitchFamily="2" charset="0"/>
              <a:ea typeface="Roboto Condensed" panose="02000000000000000000" pitchFamily="2"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996530" cy="199653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57" y="4527550"/>
            <a:ext cx="12176336" cy="5139629"/>
          </a:xfrm>
          <a:prstGeom prst="rect">
            <a:avLst/>
          </a:prstGeom>
        </p:spPr>
      </p:pic>
    </p:spTree>
    <p:extLst>
      <p:ext uri="{BB962C8B-B14F-4D97-AF65-F5344CB8AC3E}">
        <p14:creationId xmlns:p14="http://schemas.microsoft.com/office/powerpoint/2010/main" val="1057618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9287970" y="1961164"/>
            <a:ext cx="6445968" cy="2720846"/>
          </a:xfrm>
          <a:prstGeom prst="rect">
            <a:avLst/>
          </a:prstGeom>
        </p:spPr>
      </p:pic>
      <p:sp>
        <p:nvSpPr>
          <p:cNvPr id="18" name="TextBox 17"/>
          <p:cNvSpPr txBox="1"/>
          <p:nvPr/>
        </p:nvSpPr>
        <p:spPr>
          <a:xfrm>
            <a:off x="9572625" y="6442998"/>
            <a:ext cx="2619375" cy="369332"/>
          </a:xfrm>
          <a:prstGeom prst="rect">
            <a:avLst/>
          </a:prstGeom>
          <a:noFill/>
        </p:spPr>
        <p:txBody>
          <a:bodyPr wrap="square" rtlCol="0">
            <a:spAutoFit/>
          </a:bodyPr>
          <a:lstStyle/>
          <a:p>
            <a:pPr algn="r"/>
            <a:r>
              <a:rPr lang="en-GB" b="1" dirty="0" smtClean="0">
                <a:latin typeface="Roboto Condensed" panose="02000000000000000000" pitchFamily="2" charset="0"/>
                <a:ea typeface="Roboto Condensed" panose="02000000000000000000" pitchFamily="2" charset="0"/>
              </a:rPr>
              <a:t>yourgenome.org</a:t>
            </a:r>
            <a:endParaRPr lang="en-GB" b="1" dirty="0">
              <a:latin typeface="Roboto Condensed" panose="02000000000000000000" pitchFamily="2" charset="0"/>
              <a:ea typeface="Roboto Condensed" panose="02000000000000000000" pitchFamily="2" charset="0"/>
            </a:endParaRPr>
          </a:p>
        </p:txBody>
      </p:sp>
      <p:sp>
        <p:nvSpPr>
          <p:cNvPr id="2" name="Title 1"/>
          <p:cNvSpPr>
            <a:spLocks noGrp="1"/>
          </p:cNvSpPr>
          <p:nvPr>
            <p:ph type="title"/>
          </p:nvPr>
        </p:nvSpPr>
        <p:spPr>
          <a:xfrm>
            <a:off x="0" y="0"/>
            <a:ext cx="12192000" cy="1263600"/>
          </a:xfrm>
          <a:solidFill>
            <a:srgbClr val="49B34F"/>
          </a:solidFill>
        </p:spPr>
        <p:txBody>
          <a:bodyPr/>
          <a:lstStyle/>
          <a:p>
            <a:r>
              <a:rPr lang="en-GB" dirty="0" smtClean="0"/>
              <a:t>	</a:t>
            </a:r>
            <a:r>
              <a:rPr lang="en-GB" sz="4000" dirty="0" smtClean="0">
                <a:solidFill>
                  <a:schemeClr val="bg1"/>
                </a:solidFill>
                <a:latin typeface="Lexend Medium" pitchFamily="2" charset="0"/>
              </a:rPr>
              <a:t>Classification</a:t>
            </a:r>
            <a:endParaRPr lang="en-GB" sz="4000" dirty="0">
              <a:solidFill>
                <a:schemeClr val="bg1"/>
              </a:solidFill>
              <a:latin typeface="Lexend Medium" pitchFamily="2" charset="0"/>
            </a:endParaRPr>
          </a:p>
        </p:txBody>
      </p:sp>
      <p:sp>
        <p:nvSpPr>
          <p:cNvPr id="3" name="Content Placeholder 2"/>
          <p:cNvSpPr>
            <a:spLocks noGrp="1"/>
          </p:cNvSpPr>
          <p:nvPr>
            <p:ph idx="1"/>
          </p:nvPr>
        </p:nvSpPr>
        <p:spPr/>
        <p:txBody>
          <a:bodyPr>
            <a:normAutofit/>
          </a:bodyPr>
          <a:lstStyle/>
          <a:p>
            <a:pPr marL="0" indent="0">
              <a:buNone/>
            </a:pPr>
            <a:r>
              <a:rPr lang="en-GB" sz="2500" dirty="0" smtClean="0">
                <a:latin typeface="Lexend" pitchFamily="2" charset="0"/>
              </a:rPr>
              <a:t>All plants and animals can be </a:t>
            </a:r>
            <a:r>
              <a:rPr lang="en-GB" sz="2500" dirty="0" smtClean="0">
                <a:latin typeface="Lexend" pitchFamily="2" charset="0"/>
              </a:rPr>
              <a:t>divided </a:t>
            </a:r>
            <a:r>
              <a:rPr lang="en-GB" sz="2500" dirty="0" smtClean="0">
                <a:latin typeface="Lexend" pitchFamily="2" charset="0"/>
              </a:rPr>
              <a:t>into groups by looking at similarities and differences</a:t>
            </a:r>
            <a:endParaRPr lang="en-GB" sz="2500" dirty="0">
              <a:latin typeface="Lexend" pitchFamily="2" charset="0"/>
            </a:endParaRPr>
          </a:p>
        </p:txBody>
      </p:sp>
      <p:sp>
        <p:nvSpPr>
          <p:cNvPr id="4" name="Rectangle 3"/>
          <p:cNvSpPr/>
          <p:nvPr/>
        </p:nvSpPr>
        <p:spPr>
          <a:xfrm>
            <a:off x="1771650" y="3073400"/>
            <a:ext cx="1695450" cy="1775619"/>
          </a:xfrm>
          <a:prstGeom prst="rect">
            <a:avLst/>
          </a:prstGeom>
          <a:blipFill dpi="0" rotWithShape="1">
            <a:blip r:embed="rId4" cstate="print">
              <a:extLst>
                <a:ext uri="{28A0092B-C50C-407E-A947-70E740481C1C}">
                  <a14:useLocalDpi xmlns:a14="http://schemas.microsoft.com/office/drawing/2010/main" val="0"/>
                </a:ext>
              </a:extLst>
            </a:blip>
            <a:srcRect/>
            <a:stretch>
              <a:fillRect l="-14837" r="-4255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248276" y="3073400"/>
            <a:ext cx="1695450" cy="1775619"/>
          </a:xfrm>
          <a:prstGeom prst="rect">
            <a:avLst/>
          </a:prstGeom>
          <a:blipFill dpi="0" rotWithShape="1">
            <a:blip r:embed="rId5" cstate="print">
              <a:extLst>
                <a:ext uri="{28A0092B-C50C-407E-A947-70E740481C1C}">
                  <a14:useLocalDpi xmlns:a14="http://schemas.microsoft.com/office/drawing/2010/main" val="0"/>
                </a:ext>
              </a:extLst>
            </a:blip>
            <a:srcRect/>
            <a:stretch>
              <a:fillRect l="374" t="-1609" r="-374" b="-947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724900" y="3073400"/>
            <a:ext cx="1695450" cy="1775619"/>
          </a:xfrm>
          <a:prstGeom prst="rect">
            <a:avLst/>
          </a:prstGeom>
          <a:blipFill dpi="0" rotWithShape="1">
            <a:blip r:embed="rId6" cstate="print">
              <a:extLst>
                <a:ext uri="{28A0092B-C50C-407E-A947-70E740481C1C}">
                  <a14:useLocalDpi xmlns:a14="http://schemas.microsoft.com/office/drawing/2010/main" val="0"/>
                </a:ext>
              </a:extLst>
            </a:blip>
            <a:srcRect/>
            <a:stretch>
              <a:fillRect t="-9163" b="-91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686300" y="5645150"/>
            <a:ext cx="2819400" cy="393700"/>
          </a:xfrm>
          <a:prstGeom prst="rect">
            <a:avLst/>
          </a:prstGeom>
          <a:solidFill>
            <a:srgbClr val="49B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latin typeface="Lexend Medium" pitchFamily="2" charset="0"/>
                <a:ea typeface="Roboto Condensed" panose="02000000000000000000" pitchFamily="2" charset="0"/>
              </a:rPr>
              <a:t>BIG CATS</a:t>
            </a:r>
            <a:endParaRPr lang="en-GB" sz="2200" dirty="0">
              <a:latin typeface="Lexend Medium" pitchFamily="2" charset="0"/>
              <a:ea typeface="Roboto Condensed" panose="02000000000000000000" pitchFamily="2" charset="0"/>
            </a:endParaRPr>
          </a:p>
        </p:txBody>
      </p:sp>
      <p:cxnSp>
        <p:nvCxnSpPr>
          <p:cNvPr id="10" name="Straight Connector 9"/>
          <p:cNvCxnSpPr>
            <a:stCxn id="4" idx="2"/>
          </p:cNvCxnSpPr>
          <p:nvPr/>
        </p:nvCxnSpPr>
        <p:spPr>
          <a:xfrm>
            <a:off x="2619375" y="4849019"/>
            <a:ext cx="0" cy="992981"/>
          </a:xfrm>
          <a:prstGeom prst="line">
            <a:avLst/>
          </a:prstGeom>
          <a:ln w="28575">
            <a:solidFill>
              <a:srgbClr val="74747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1"/>
          </p:cNvCxnSpPr>
          <p:nvPr/>
        </p:nvCxnSpPr>
        <p:spPr>
          <a:xfrm flipH="1">
            <a:off x="2619375" y="5842000"/>
            <a:ext cx="2066925" cy="0"/>
          </a:xfrm>
          <a:prstGeom prst="line">
            <a:avLst/>
          </a:prstGeom>
          <a:ln w="28575">
            <a:solidFill>
              <a:srgbClr val="74747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5" idx="2"/>
            <a:endCxn id="8" idx="0"/>
          </p:cNvCxnSpPr>
          <p:nvPr/>
        </p:nvCxnSpPr>
        <p:spPr>
          <a:xfrm flipH="1">
            <a:off x="6096000" y="4849019"/>
            <a:ext cx="1" cy="796131"/>
          </a:xfrm>
          <a:prstGeom prst="line">
            <a:avLst/>
          </a:prstGeom>
          <a:ln w="28575">
            <a:solidFill>
              <a:srgbClr val="74747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2"/>
          </p:cNvCxnSpPr>
          <p:nvPr/>
        </p:nvCxnSpPr>
        <p:spPr>
          <a:xfrm>
            <a:off x="9572625" y="4849019"/>
            <a:ext cx="0" cy="992981"/>
          </a:xfrm>
          <a:prstGeom prst="line">
            <a:avLst/>
          </a:prstGeom>
          <a:ln w="28575">
            <a:solidFill>
              <a:srgbClr val="74747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3"/>
          </p:cNvCxnSpPr>
          <p:nvPr/>
        </p:nvCxnSpPr>
        <p:spPr>
          <a:xfrm>
            <a:off x="7505700" y="5842000"/>
            <a:ext cx="2066925" cy="0"/>
          </a:xfrm>
          <a:prstGeom prst="line">
            <a:avLst/>
          </a:prstGeom>
          <a:ln w="28575">
            <a:solidFill>
              <a:srgbClr val="747474"/>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22000" y="-6400"/>
            <a:ext cx="1270000" cy="1270000"/>
          </a:xfrm>
          <a:prstGeom prst="rect">
            <a:avLst/>
          </a:prstGeom>
        </p:spPr>
      </p:pic>
    </p:spTree>
    <p:extLst>
      <p:ext uri="{BB962C8B-B14F-4D97-AF65-F5344CB8AC3E}">
        <p14:creationId xmlns:p14="http://schemas.microsoft.com/office/powerpoint/2010/main" val="2520850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9287970" y="1961164"/>
            <a:ext cx="6445968" cy="2720846"/>
          </a:xfrm>
          <a:prstGeom prst="rect">
            <a:avLst/>
          </a:prstGeom>
        </p:spPr>
      </p:pic>
      <p:sp>
        <p:nvSpPr>
          <p:cNvPr id="17" name="TextBox 16"/>
          <p:cNvSpPr txBox="1"/>
          <p:nvPr/>
        </p:nvSpPr>
        <p:spPr>
          <a:xfrm>
            <a:off x="9572625" y="6442998"/>
            <a:ext cx="2619375" cy="369332"/>
          </a:xfrm>
          <a:prstGeom prst="rect">
            <a:avLst/>
          </a:prstGeom>
          <a:noFill/>
        </p:spPr>
        <p:txBody>
          <a:bodyPr wrap="square" rtlCol="0">
            <a:spAutoFit/>
          </a:bodyPr>
          <a:lstStyle/>
          <a:p>
            <a:pPr algn="r"/>
            <a:r>
              <a:rPr lang="en-GB" b="1" dirty="0" smtClean="0">
                <a:latin typeface="Roboto Condensed" panose="02000000000000000000" pitchFamily="2" charset="0"/>
                <a:ea typeface="Roboto Condensed" panose="02000000000000000000" pitchFamily="2" charset="0"/>
              </a:rPr>
              <a:t>yourgenome.org</a:t>
            </a:r>
            <a:endParaRPr lang="en-GB" b="1" dirty="0">
              <a:latin typeface="Roboto Condensed" panose="02000000000000000000" pitchFamily="2" charset="0"/>
              <a:ea typeface="Roboto Condensed" panose="02000000000000000000" pitchFamily="2" charset="0"/>
            </a:endParaRPr>
          </a:p>
        </p:txBody>
      </p:sp>
      <p:sp>
        <p:nvSpPr>
          <p:cNvPr id="2" name="Title 1"/>
          <p:cNvSpPr>
            <a:spLocks noGrp="1"/>
          </p:cNvSpPr>
          <p:nvPr>
            <p:ph type="title"/>
          </p:nvPr>
        </p:nvSpPr>
        <p:spPr>
          <a:xfrm>
            <a:off x="0" y="1"/>
            <a:ext cx="12192000" cy="1264193"/>
          </a:xfrm>
          <a:solidFill>
            <a:srgbClr val="49B34F"/>
          </a:solidFill>
        </p:spPr>
        <p:txBody>
          <a:bodyPr/>
          <a:lstStyle/>
          <a:p>
            <a:r>
              <a:rPr lang="en-GB" dirty="0" smtClean="0"/>
              <a:t>	</a:t>
            </a:r>
            <a:r>
              <a:rPr lang="en-GB" sz="4000" dirty="0" smtClean="0">
                <a:solidFill>
                  <a:schemeClr val="bg1"/>
                </a:solidFill>
                <a:latin typeface="Lexend Medium" pitchFamily="2" charset="0"/>
              </a:rPr>
              <a:t>Animal </a:t>
            </a:r>
            <a:r>
              <a:rPr lang="en-GB" sz="4000" dirty="0">
                <a:solidFill>
                  <a:schemeClr val="bg1"/>
                </a:solidFill>
                <a:latin typeface="Lexend Medium" pitchFamily="2" charset="0"/>
              </a:rPr>
              <a:t>g</a:t>
            </a:r>
            <a:r>
              <a:rPr lang="en-GB" sz="4000" dirty="0" smtClean="0">
                <a:solidFill>
                  <a:schemeClr val="bg1"/>
                </a:solidFill>
                <a:latin typeface="Lexend Medium" pitchFamily="2" charset="0"/>
              </a:rPr>
              <a:t>roups</a:t>
            </a:r>
            <a:endParaRPr lang="en-GB" sz="4000" dirty="0">
              <a:solidFill>
                <a:schemeClr val="bg1"/>
              </a:solidFill>
              <a:latin typeface="Lexend Medium" pitchFamily="2" charset="0"/>
            </a:endParaRPr>
          </a:p>
        </p:txBody>
      </p:sp>
      <p:sp>
        <p:nvSpPr>
          <p:cNvPr id="3" name="Content Placeholder 2"/>
          <p:cNvSpPr>
            <a:spLocks noGrp="1"/>
          </p:cNvSpPr>
          <p:nvPr>
            <p:ph idx="1"/>
          </p:nvPr>
        </p:nvSpPr>
        <p:spPr>
          <a:xfrm>
            <a:off x="1111964" y="2321734"/>
            <a:ext cx="3403600" cy="625400"/>
          </a:xfrm>
        </p:spPr>
        <p:txBody>
          <a:bodyPr>
            <a:noAutofit/>
          </a:bodyPr>
          <a:lstStyle/>
          <a:p>
            <a:pPr marL="0" indent="0" algn="ctr">
              <a:buNone/>
            </a:pPr>
            <a:r>
              <a:rPr lang="en-GB" sz="2500" dirty="0" smtClean="0">
                <a:latin typeface="Lexend" pitchFamily="2" charset="0"/>
              </a:rPr>
              <a:t>Animals with backbone</a:t>
            </a:r>
            <a:endParaRPr lang="en-GB" sz="2500" dirty="0">
              <a:latin typeface="Lexend" pitchFamily="2" charset="0"/>
            </a:endParaRPr>
          </a:p>
        </p:txBody>
      </p:sp>
      <p:sp>
        <p:nvSpPr>
          <p:cNvPr id="4" name="Content Placeholder 2"/>
          <p:cNvSpPr txBox="1">
            <a:spLocks/>
          </p:cNvSpPr>
          <p:nvPr/>
        </p:nvSpPr>
        <p:spPr>
          <a:xfrm>
            <a:off x="894662" y="1636614"/>
            <a:ext cx="10515600" cy="625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500" dirty="0" smtClean="0">
                <a:latin typeface="Lexend" pitchFamily="2" charset="0"/>
              </a:rPr>
              <a:t>Animals can be split broadly into two groups:</a:t>
            </a:r>
            <a:endParaRPr lang="en-GB" sz="2500" dirty="0">
              <a:latin typeface="Lexend" pitchFamily="2" charset="0"/>
            </a:endParaRPr>
          </a:p>
        </p:txBody>
      </p:sp>
      <p:sp>
        <p:nvSpPr>
          <p:cNvPr id="6" name="Rectangle 5"/>
          <p:cNvSpPr/>
          <p:nvPr/>
        </p:nvSpPr>
        <p:spPr>
          <a:xfrm>
            <a:off x="1111964" y="3701476"/>
            <a:ext cx="3403600" cy="2286000"/>
          </a:xfrm>
          <a:prstGeom prst="rect">
            <a:avLst/>
          </a:prstGeom>
          <a:blipFill dpi="0" rotWithShape="1">
            <a:blip r:embed="rId4" cstate="print">
              <a:extLst>
                <a:ext uri="{28A0092B-C50C-407E-A947-70E740481C1C}">
                  <a14:useLocalDpi xmlns:a14="http://schemas.microsoft.com/office/drawing/2010/main" val="0"/>
                </a:ext>
              </a:extLst>
            </a:blip>
            <a:srcRect/>
            <a:stretch>
              <a:fillRect l="-320" r="-3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248400" y="3701476"/>
            <a:ext cx="3403600" cy="2286000"/>
          </a:xfrm>
          <a:prstGeom prst="rect">
            <a:avLst/>
          </a:prstGeom>
          <a:blipFill dpi="0" rotWithShape="1">
            <a:blip r:embed="rId5" cstate="print">
              <a:extLst>
                <a:ext uri="{28A0092B-C50C-407E-A947-70E740481C1C}">
                  <a14:useLocalDpi xmlns:a14="http://schemas.microsoft.com/office/drawing/2010/main" val="0"/>
                </a:ext>
              </a:extLst>
            </a:blip>
            <a:srcRect/>
            <a:stretch>
              <a:fillRect l="-373" r="-3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111964" y="3124250"/>
            <a:ext cx="3403600" cy="400110"/>
          </a:xfrm>
          <a:prstGeom prst="rect">
            <a:avLst/>
          </a:prstGeom>
          <a:solidFill>
            <a:srgbClr val="49B34F"/>
          </a:solidFill>
          <a:ln>
            <a:noFill/>
          </a:ln>
        </p:spPr>
        <p:txBody>
          <a:bodyPr wrap="square" rtlCol="0">
            <a:spAutoFit/>
          </a:bodyPr>
          <a:lstStyle/>
          <a:p>
            <a:pPr algn="ctr"/>
            <a:r>
              <a:rPr lang="en-GB" sz="2000" dirty="0" smtClean="0">
                <a:solidFill>
                  <a:schemeClr val="bg1"/>
                </a:solidFill>
                <a:latin typeface="Lexend Medium" pitchFamily="2" charset="0"/>
              </a:rPr>
              <a:t>VERTEBRATES</a:t>
            </a:r>
          </a:p>
        </p:txBody>
      </p:sp>
      <p:sp>
        <p:nvSpPr>
          <p:cNvPr id="13" name="TextBox 12"/>
          <p:cNvSpPr txBox="1"/>
          <p:nvPr/>
        </p:nvSpPr>
        <p:spPr>
          <a:xfrm>
            <a:off x="6248400" y="3124250"/>
            <a:ext cx="3403600" cy="400110"/>
          </a:xfrm>
          <a:prstGeom prst="rect">
            <a:avLst/>
          </a:prstGeom>
          <a:solidFill>
            <a:srgbClr val="49B34F"/>
          </a:solidFill>
          <a:ln>
            <a:noFill/>
          </a:ln>
        </p:spPr>
        <p:txBody>
          <a:bodyPr wrap="square" rtlCol="0">
            <a:spAutoFit/>
          </a:bodyPr>
          <a:lstStyle/>
          <a:p>
            <a:pPr algn="ctr"/>
            <a:r>
              <a:rPr lang="en-GB" sz="2000" dirty="0" smtClean="0">
                <a:solidFill>
                  <a:schemeClr val="bg1"/>
                </a:solidFill>
                <a:latin typeface="Lexend Medium" pitchFamily="2" charset="0"/>
              </a:rPr>
              <a:t>INVERTEBRATES</a:t>
            </a:r>
          </a:p>
        </p:txBody>
      </p:sp>
      <p:sp>
        <p:nvSpPr>
          <p:cNvPr id="14" name="Content Placeholder 2"/>
          <p:cNvSpPr txBox="1">
            <a:spLocks/>
          </p:cNvSpPr>
          <p:nvPr/>
        </p:nvSpPr>
        <p:spPr>
          <a:xfrm>
            <a:off x="6248400" y="2321734"/>
            <a:ext cx="3403600" cy="625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500" dirty="0" smtClean="0">
                <a:latin typeface="Lexend" pitchFamily="2" charset="0"/>
              </a:rPr>
              <a:t>Animals without backbone</a:t>
            </a:r>
            <a:endParaRPr lang="en-GB" sz="2500" dirty="0">
              <a:latin typeface="Lexend" pitchFamily="2" charset="0"/>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2000" y="-6400"/>
            <a:ext cx="1270000" cy="1270000"/>
          </a:xfrm>
          <a:prstGeom prst="rect">
            <a:avLst/>
          </a:prstGeom>
        </p:spPr>
      </p:pic>
    </p:spTree>
    <p:extLst>
      <p:ext uri="{BB962C8B-B14F-4D97-AF65-F5344CB8AC3E}">
        <p14:creationId xmlns:p14="http://schemas.microsoft.com/office/powerpoint/2010/main" val="2188049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9287970" y="1961164"/>
            <a:ext cx="6445968" cy="2720846"/>
          </a:xfrm>
          <a:prstGeom prst="rect">
            <a:avLst/>
          </a:prstGeom>
        </p:spPr>
      </p:pic>
      <p:sp>
        <p:nvSpPr>
          <p:cNvPr id="15" name="TextBox 14"/>
          <p:cNvSpPr txBox="1"/>
          <p:nvPr/>
        </p:nvSpPr>
        <p:spPr>
          <a:xfrm>
            <a:off x="9572625" y="6442998"/>
            <a:ext cx="2619375" cy="369332"/>
          </a:xfrm>
          <a:prstGeom prst="rect">
            <a:avLst/>
          </a:prstGeom>
          <a:noFill/>
        </p:spPr>
        <p:txBody>
          <a:bodyPr wrap="square" rtlCol="0">
            <a:spAutoFit/>
          </a:bodyPr>
          <a:lstStyle/>
          <a:p>
            <a:pPr algn="r"/>
            <a:r>
              <a:rPr lang="en-GB" b="1" dirty="0" smtClean="0">
                <a:latin typeface="Roboto Condensed" panose="02000000000000000000" pitchFamily="2" charset="0"/>
                <a:ea typeface="Roboto Condensed" panose="02000000000000000000" pitchFamily="2" charset="0"/>
              </a:rPr>
              <a:t>yourgenome.org</a:t>
            </a:r>
            <a:endParaRPr lang="en-GB" b="1" dirty="0">
              <a:latin typeface="Roboto Condensed" panose="02000000000000000000" pitchFamily="2" charset="0"/>
              <a:ea typeface="Roboto Condensed" panose="02000000000000000000" pitchFamily="2" charset="0"/>
            </a:endParaRPr>
          </a:p>
        </p:txBody>
      </p:sp>
      <p:sp>
        <p:nvSpPr>
          <p:cNvPr id="2" name="Title 1"/>
          <p:cNvSpPr>
            <a:spLocks noGrp="1"/>
          </p:cNvSpPr>
          <p:nvPr>
            <p:ph type="title"/>
          </p:nvPr>
        </p:nvSpPr>
        <p:spPr>
          <a:xfrm>
            <a:off x="0" y="0"/>
            <a:ext cx="12192000" cy="1263600"/>
          </a:xfrm>
          <a:solidFill>
            <a:srgbClr val="49B34F"/>
          </a:solidFill>
        </p:spPr>
        <p:txBody>
          <a:bodyPr/>
          <a:lstStyle/>
          <a:p>
            <a:r>
              <a:rPr lang="en-GB" dirty="0" smtClean="0"/>
              <a:t>	</a:t>
            </a:r>
            <a:r>
              <a:rPr lang="en-GB" sz="4000" dirty="0" smtClean="0">
                <a:solidFill>
                  <a:schemeClr val="bg1"/>
                </a:solidFill>
                <a:latin typeface="Lexend Medium" pitchFamily="2" charset="0"/>
              </a:rPr>
              <a:t>How do scientists classify creatures?</a:t>
            </a:r>
            <a:endParaRPr lang="en-GB" sz="4000" dirty="0">
              <a:solidFill>
                <a:schemeClr val="bg1"/>
              </a:solidFill>
              <a:latin typeface="Lexend Medium" pitchFamily="2" charset="0"/>
            </a:endParaRPr>
          </a:p>
        </p:txBody>
      </p:sp>
      <p:sp>
        <p:nvSpPr>
          <p:cNvPr id="3" name="Content Placeholder 2"/>
          <p:cNvSpPr>
            <a:spLocks noGrp="1"/>
          </p:cNvSpPr>
          <p:nvPr>
            <p:ph idx="1"/>
          </p:nvPr>
        </p:nvSpPr>
        <p:spPr/>
        <p:txBody>
          <a:bodyPr>
            <a:normAutofit/>
          </a:bodyPr>
          <a:lstStyle/>
          <a:p>
            <a:pPr marL="0" indent="0">
              <a:buNone/>
            </a:pPr>
            <a:r>
              <a:rPr lang="en-GB" sz="2500" dirty="0" smtClean="0">
                <a:latin typeface="Lexend" pitchFamily="2" charset="0"/>
              </a:rPr>
              <a:t>Scientists organise living things into groups based on :</a:t>
            </a:r>
          </a:p>
          <a:p>
            <a:pPr marL="514350" indent="-514350">
              <a:buFont typeface="+mj-lt"/>
              <a:buAutoNum type="arabicPeriod"/>
            </a:pPr>
            <a:r>
              <a:rPr lang="en-GB" sz="2500" dirty="0" smtClean="0">
                <a:latin typeface="Lexend" pitchFamily="2" charset="0"/>
              </a:rPr>
              <a:t>What they look like</a:t>
            </a:r>
          </a:p>
          <a:p>
            <a:pPr marL="514350" indent="-514350">
              <a:buFont typeface="+mj-lt"/>
              <a:buAutoNum type="arabicPeriod"/>
            </a:pPr>
            <a:r>
              <a:rPr lang="en-GB" sz="2500" dirty="0" smtClean="0">
                <a:latin typeface="Lexend" pitchFamily="2" charset="0"/>
              </a:rPr>
              <a:t>How similar their DNA is</a:t>
            </a:r>
            <a:endParaRPr lang="en-GB" sz="2500" dirty="0">
              <a:latin typeface="Lexend" pitchFamily="2" charset="0"/>
            </a:endParaRPr>
          </a:p>
        </p:txBody>
      </p:sp>
      <p:sp>
        <p:nvSpPr>
          <p:cNvPr id="5" name="Rectangle 4"/>
          <p:cNvSpPr/>
          <p:nvPr/>
        </p:nvSpPr>
        <p:spPr>
          <a:xfrm>
            <a:off x="1739900" y="3669143"/>
            <a:ext cx="2952750" cy="2064908"/>
          </a:xfrm>
          <a:prstGeom prst="rect">
            <a:avLst/>
          </a:prstGeom>
          <a:blipFill dpi="0" rotWithShape="1">
            <a:blip r:embed="rId4" cstate="print">
              <a:extLst>
                <a:ext uri="{28A0092B-C50C-407E-A947-70E740481C1C}">
                  <a14:useLocalDpi xmlns:a14="http://schemas.microsoft.com/office/drawing/2010/main" val="0"/>
                </a:ext>
              </a:extLst>
            </a:blip>
            <a:srcRect/>
            <a:stretch>
              <a:fillRect t="-3624" b="-36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546850" y="3669143"/>
            <a:ext cx="2952750" cy="2064908"/>
          </a:xfrm>
          <a:prstGeom prst="rect">
            <a:avLst/>
          </a:prstGeom>
          <a:blipFill dpi="0" rotWithShape="1">
            <a:blip r:embed="rId5">
              <a:extLst>
                <a:ext uri="{28A0092B-C50C-407E-A947-70E740481C1C}">
                  <a14:useLocalDpi xmlns:a14="http://schemas.microsoft.com/office/drawing/2010/main" val="0"/>
                </a:ext>
              </a:extLst>
            </a:blip>
            <a:srcRect/>
            <a:stretch>
              <a:fillRect l="-2531" r="-25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621946" y="5721724"/>
            <a:ext cx="3188658" cy="769441"/>
          </a:xfrm>
          <a:prstGeom prst="rect">
            <a:avLst/>
          </a:prstGeom>
          <a:noFill/>
        </p:spPr>
        <p:txBody>
          <a:bodyPr wrap="square" rtlCol="0">
            <a:spAutoFit/>
          </a:bodyPr>
          <a:lstStyle/>
          <a:p>
            <a:pPr algn="ctr"/>
            <a:r>
              <a:rPr lang="en-GB" sz="2200" dirty="0" smtClean="0">
                <a:latin typeface="Lexend Medium" pitchFamily="2" charset="0"/>
              </a:rPr>
              <a:t>Common Pipistrelle</a:t>
            </a:r>
          </a:p>
          <a:p>
            <a:pPr algn="ctr"/>
            <a:r>
              <a:rPr lang="en-GB" sz="2200" dirty="0" smtClean="0">
                <a:latin typeface="Lexend ExtLt" pitchFamily="2" charset="0"/>
              </a:rPr>
              <a:t>(</a:t>
            </a:r>
            <a:r>
              <a:rPr lang="en-GB" sz="2200" dirty="0" err="1" smtClean="0">
                <a:latin typeface="Lexend ExtLt" pitchFamily="2" charset="0"/>
              </a:rPr>
              <a:t>Pipistrellus</a:t>
            </a:r>
            <a:r>
              <a:rPr lang="en-GB" sz="2200" dirty="0" smtClean="0">
                <a:latin typeface="Lexend ExtLt" pitchFamily="2" charset="0"/>
              </a:rPr>
              <a:t> </a:t>
            </a:r>
            <a:r>
              <a:rPr lang="en-GB" sz="2200" dirty="0" err="1" smtClean="0">
                <a:latin typeface="Lexend ExtLt" pitchFamily="2" charset="0"/>
              </a:rPr>
              <a:t>pipistrellus</a:t>
            </a:r>
            <a:r>
              <a:rPr lang="en-GB" sz="2200" dirty="0" smtClean="0">
                <a:latin typeface="Lexend ExtLt" pitchFamily="2" charset="0"/>
              </a:rPr>
              <a:t>) </a:t>
            </a:r>
            <a:endParaRPr lang="en-GB" sz="2200" dirty="0">
              <a:latin typeface="Lexend ExtLt" pitchFamily="2" charset="0"/>
            </a:endParaRPr>
          </a:p>
        </p:txBody>
      </p:sp>
      <p:sp>
        <p:nvSpPr>
          <p:cNvPr id="8" name="TextBox 7"/>
          <p:cNvSpPr txBox="1"/>
          <p:nvPr/>
        </p:nvSpPr>
        <p:spPr>
          <a:xfrm>
            <a:off x="6378934" y="5734051"/>
            <a:ext cx="3288581" cy="769441"/>
          </a:xfrm>
          <a:prstGeom prst="rect">
            <a:avLst/>
          </a:prstGeom>
          <a:noFill/>
        </p:spPr>
        <p:txBody>
          <a:bodyPr wrap="square" rtlCol="0">
            <a:spAutoFit/>
          </a:bodyPr>
          <a:lstStyle/>
          <a:p>
            <a:pPr algn="ctr"/>
            <a:r>
              <a:rPr lang="en-GB" sz="2200" dirty="0" smtClean="0">
                <a:latin typeface="Lexend Medium" pitchFamily="2" charset="0"/>
              </a:rPr>
              <a:t>Soprano Pipistrelle</a:t>
            </a:r>
          </a:p>
          <a:p>
            <a:pPr algn="ctr"/>
            <a:r>
              <a:rPr lang="en-GB" sz="2200" dirty="0" smtClean="0">
                <a:latin typeface="Lexend ExtLt" pitchFamily="2" charset="0"/>
              </a:rPr>
              <a:t>(</a:t>
            </a:r>
            <a:r>
              <a:rPr lang="en-GB" sz="2200" dirty="0" err="1" smtClean="0">
                <a:latin typeface="Lexend ExtLt" pitchFamily="2" charset="0"/>
              </a:rPr>
              <a:t>Pipistrellus</a:t>
            </a:r>
            <a:r>
              <a:rPr lang="en-GB" sz="2200" dirty="0" smtClean="0">
                <a:latin typeface="Lexend ExtLt" pitchFamily="2" charset="0"/>
              </a:rPr>
              <a:t> </a:t>
            </a:r>
            <a:r>
              <a:rPr lang="en-GB" sz="2200" dirty="0" err="1" smtClean="0">
                <a:latin typeface="Lexend ExtLt" pitchFamily="2" charset="0"/>
              </a:rPr>
              <a:t>pygmaeus</a:t>
            </a:r>
            <a:r>
              <a:rPr lang="en-GB" sz="2200" dirty="0" smtClean="0">
                <a:latin typeface="Lexend ExtLt" pitchFamily="2" charset="0"/>
              </a:rPr>
              <a:t>)</a:t>
            </a:r>
            <a:endParaRPr lang="en-GB" sz="2200" dirty="0">
              <a:latin typeface="Lexend ExtLt" pitchFamily="2" charset="0"/>
            </a:endParaRPr>
          </a:p>
        </p:txBody>
      </p:sp>
      <p:sp>
        <p:nvSpPr>
          <p:cNvPr id="9" name="TextBox 8"/>
          <p:cNvSpPr txBox="1"/>
          <p:nvPr/>
        </p:nvSpPr>
        <p:spPr>
          <a:xfrm rot="16200000">
            <a:off x="3371850" y="4955246"/>
            <a:ext cx="2787650" cy="215444"/>
          </a:xfrm>
          <a:prstGeom prst="rect">
            <a:avLst/>
          </a:prstGeom>
          <a:noFill/>
        </p:spPr>
        <p:txBody>
          <a:bodyPr wrap="square" rtlCol="0">
            <a:spAutoFit/>
          </a:bodyPr>
          <a:lstStyle/>
          <a:p>
            <a:pPr algn="r"/>
            <a:r>
              <a:rPr lang="en-GB" altLang="en-US" sz="800" dirty="0" err="1">
                <a:latin typeface="Lexend Medium" pitchFamily="2" charset="0"/>
                <a:cs typeface="Arial" panose="020B0604020202020204" pitchFamily="34" charset="0"/>
              </a:rPr>
              <a:t>Mnolf</a:t>
            </a:r>
            <a:r>
              <a:rPr lang="en-US" altLang="en-US" sz="800" dirty="0">
                <a:latin typeface="Lexend Medium" pitchFamily="2" charset="0"/>
                <a:cs typeface="Arial" panose="020B0604020202020204" pitchFamily="34" charset="0"/>
              </a:rPr>
              <a:t>, Wikimedia commons</a:t>
            </a:r>
          </a:p>
        </p:txBody>
      </p:sp>
      <p:sp>
        <p:nvSpPr>
          <p:cNvPr id="10" name="TextBox 9"/>
          <p:cNvSpPr txBox="1"/>
          <p:nvPr/>
        </p:nvSpPr>
        <p:spPr>
          <a:xfrm rot="16200000">
            <a:off x="8178800" y="4955246"/>
            <a:ext cx="2787650" cy="215444"/>
          </a:xfrm>
          <a:prstGeom prst="rect">
            <a:avLst/>
          </a:prstGeom>
          <a:noFill/>
        </p:spPr>
        <p:txBody>
          <a:bodyPr wrap="square" rtlCol="0">
            <a:spAutoFit/>
          </a:bodyPr>
          <a:lstStyle/>
          <a:p>
            <a:pPr algn="r"/>
            <a:r>
              <a:rPr lang="en-GB" altLang="en-US" sz="800" dirty="0">
                <a:latin typeface="Lexend Medium" pitchFamily="2" charset="0"/>
                <a:cs typeface="Arial" panose="020B0604020202020204" pitchFamily="34" charset="0"/>
              </a:rPr>
              <a:t>E </a:t>
            </a:r>
            <a:r>
              <a:rPr lang="en-GB" altLang="en-US" sz="800" dirty="0" err="1">
                <a:latin typeface="Lexend Medium" pitchFamily="2" charset="0"/>
                <a:cs typeface="Arial" panose="020B0604020202020204" pitchFamily="34" charset="0"/>
              </a:rPr>
              <a:t>Yakhanotov</a:t>
            </a:r>
            <a:r>
              <a:rPr lang="en-GB" altLang="en-US" sz="800" dirty="0">
                <a:latin typeface="Lexend Medium" pitchFamily="2" charset="0"/>
                <a:cs typeface="Arial" panose="020B0604020202020204" pitchFamily="34" charset="0"/>
              </a:rPr>
              <a:t>, Wikimedia commons</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2000" y="-6400"/>
            <a:ext cx="1270000" cy="1270000"/>
          </a:xfrm>
          <a:prstGeom prst="rect">
            <a:avLst/>
          </a:prstGeom>
        </p:spPr>
      </p:pic>
    </p:spTree>
    <p:extLst>
      <p:ext uri="{BB962C8B-B14F-4D97-AF65-F5344CB8AC3E}">
        <p14:creationId xmlns:p14="http://schemas.microsoft.com/office/powerpoint/2010/main" val="2125392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9287970" y="1961164"/>
            <a:ext cx="6445968" cy="2720846"/>
          </a:xfrm>
          <a:prstGeom prst="rect">
            <a:avLst/>
          </a:prstGeom>
        </p:spPr>
      </p:pic>
      <p:sp>
        <p:nvSpPr>
          <p:cNvPr id="14" name="TextBox 13"/>
          <p:cNvSpPr txBox="1"/>
          <p:nvPr/>
        </p:nvSpPr>
        <p:spPr>
          <a:xfrm>
            <a:off x="9572625" y="6442998"/>
            <a:ext cx="2619375" cy="369332"/>
          </a:xfrm>
          <a:prstGeom prst="rect">
            <a:avLst/>
          </a:prstGeom>
          <a:noFill/>
        </p:spPr>
        <p:txBody>
          <a:bodyPr wrap="square" rtlCol="0">
            <a:spAutoFit/>
          </a:bodyPr>
          <a:lstStyle/>
          <a:p>
            <a:pPr algn="r"/>
            <a:r>
              <a:rPr lang="en-GB" b="1" dirty="0" smtClean="0">
                <a:latin typeface="Roboto Condensed" panose="02000000000000000000" pitchFamily="2" charset="0"/>
                <a:ea typeface="Roboto Condensed" panose="02000000000000000000" pitchFamily="2" charset="0"/>
              </a:rPr>
              <a:t>yourgenome.org</a:t>
            </a:r>
            <a:endParaRPr lang="en-GB" b="1" dirty="0">
              <a:latin typeface="Roboto Condensed" panose="02000000000000000000" pitchFamily="2" charset="0"/>
              <a:ea typeface="Roboto Condensed" panose="02000000000000000000" pitchFamily="2" charset="0"/>
            </a:endParaRPr>
          </a:p>
        </p:txBody>
      </p:sp>
      <p:sp>
        <p:nvSpPr>
          <p:cNvPr id="2" name="Title 1"/>
          <p:cNvSpPr>
            <a:spLocks noGrp="1"/>
          </p:cNvSpPr>
          <p:nvPr>
            <p:ph type="title"/>
          </p:nvPr>
        </p:nvSpPr>
        <p:spPr>
          <a:xfrm>
            <a:off x="0" y="0"/>
            <a:ext cx="12193200" cy="1263600"/>
          </a:xfrm>
          <a:solidFill>
            <a:srgbClr val="49B34F"/>
          </a:solidFill>
        </p:spPr>
        <p:txBody>
          <a:bodyPr>
            <a:normAutofit/>
          </a:bodyPr>
          <a:lstStyle/>
          <a:p>
            <a:r>
              <a:rPr lang="en-GB" sz="4000" dirty="0" smtClean="0">
                <a:solidFill>
                  <a:schemeClr val="bg1"/>
                </a:solidFill>
                <a:latin typeface="Lexend Medium" pitchFamily="2" charset="0"/>
              </a:rPr>
              <a:t>	Which is the </a:t>
            </a:r>
            <a:r>
              <a:rPr lang="en-GB" sz="4000" dirty="0" smtClean="0">
                <a:solidFill>
                  <a:schemeClr val="bg1"/>
                </a:solidFill>
                <a:latin typeface="Lexend Medium" pitchFamily="2" charset="0"/>
              </a:rPr>
              <a:t>closest </a:t>
            </a:r>
            <a:r>
              <a:rPr lang="en-GB" sz="4000" dirty="0" smtClean="0">
                <a:solidFill>
                  <a:schemeClr val="bg1"/>
                </a:solidFill>
                <a:latin typeface="Lexend Medium" pitchFamily="2" charset="0"/>
              </a:rPr>
              <a:t>living relative?</a:t>
            </a:r>
            <a:endParaRPr lang="en-GB" sz="4000" dirty="0">
              <a:solidFill>
                <a:schemeClr val="bg1"/>
              </a:solidFill>
              <a:latin typeface="Lexend Medium" pitchFamily="2" charset="0"/>
            </a:endParaRPr>
          </a:p>
        </p:txBody>
      </p:sp>
      <p:sp>
        <p:nvSpPr>
          <p:cNvPr id="3" name="Content Placeholder 2"/>
          <p:cNvSpPr>
            <a:spLocks noGrp="1"/>
          </p:cNvSpPr>
          <p:nvPr>
            <p:ph idx="1"/>
          </p:nvPr>
        </p:nvSpPr>
        <p:spPr>
          <a:xfrm>
            <a:off x="4826000" y="3344860"/>
            <a:ext cx="3168650" cy="596901"/>
          </a:xfrm>
        </p:spPr>
        <p:txBody>
          <a:bodyPr>
            <a:noAutofit/>
          </a:bodyPr>
          <a:lstStyle/>
          <a:p>
            <a:pPr marL="0" indent="0">
              <a:buNone/>
            </a:pPr>
            <a:r>
              <a:rPr lang="en-GB" sz="2500" dirty="0" smtClean="0">
                <a:latin typeface="Lexend" pitchFamily="2" charset="0"/>
              </a:rPr>
              <a:t>Most closely related to…</a:t>
            </a:r>
          </a:p>
        </p:txBody>
      </p:sp>
      <p:sp>
        <p:nvSpPr>
          <p:cNvPr id="5" name="Rectangle 4"/>
          <p:cNvSpPr/>
          <p:nvPr/>
        </p:nvSpPr>
        <p:spPr>
          <a:xfrm>
            <a:off x="927100" y="2203450"/>
            <a:ext cx="3460750" cy="3162300"/>
          </a:xfrm>
          <a:prstGeom prst="rect">
            <a:avLst/>
          </a:prstGeom>
          <a:blipFill dpi="0" rotWithShape="1">
            <a:blip r:embed="rId4" cstate="print">
              <a:extLst>
                <a:ext uri="{28A0092B-C50C-407E-A947-70E740481C1C}">
                  <a14:useLocalDpi xmlns:a14="http://schemas.microsoft.com/office/drawing/2010/main" val="0"/>
                </a:ext>
              </a:extLst>
            </a:blip>
            <a:srcRect/>
            <a:stretch>
              <a:fillRect l="-11511" t="-13015" r="-275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064498" y="1425613"/>
            <a:ext cx="2108199" cy="1926392"/>
          </a:xfrm>
          <a:prstGeom prst="rect">
            <a:avLst/>
          </a:prstGeom>
          <a:blipFill dpi="0" rotWithShape="1">
            <a:blip r:embed="rId5" cstate="print">
              <a:extLst>
                <a:ext uri="{28A0092B-C50C-407E-A947-70E740481C1C}">
                  <a14:useLocalDpi xmlns:a14="http://schemas.microsoft.com/office/drawing/2010/main" val="0"/>
                </a:ext>
              </a:extLst>
            </a:blip>
            <a:srcRect/>
            <a:stretch>
              <a:fillRect l="-18521" r="-185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064498" y="4002088"/>
            <a:ext cx="2108199" cy="1926392"/>
          </a:xfrm>
          <a:prstGeom prst="rect">
            <a:avLst/>
          </a:prstGeom>
          <a:blipFill dpi="0" rotWithShape="1">
            <a:blip r:embed="rId6" cstate="print">
              <a:extLst>
                <a:ext uri="{28A0092B-C50C-407E-A947-70E740481C1C}">
                  <a14:useLocalDpi xmlns:a14="http://schemas.microsoft.com/office/drawing/2010/main" val="0"/>
                </a:ext>
              </a:extLst>
            </a:blip>
            <a:srcRect/>
            <a:stretch>
              <a:fillRect l="-10917" r="-109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927100" y="5365750"/>
            <a:ext cx="3460750" cy="461665"/>
          </a:xfrm>
          <a:prstGeom prst="rect">
            <a:avLst/>
          </a:prstGeom>
          <a:noFill/>
        </p:spPr>
        <p:txBody>
          <a:bodyPr wrap="square" rtlCol="0">
            <a:spAutoFit/>
          </a:bodyPr>
          <a:lstStyle/>
          <a:p>
            <a:pPr algn="ctr"/>
            <a:r>
              <a:rPr lang="en-GB" sz="2400" dirty="0" smtClean="0">
                <a:latin typeface="Lexend Medium" pitchFamily="2" charset="0"/>
              </a:rPr>
              <a:t>Rock Hyrax</a:t>
            </a:r>
            <a:endParaRPr lang="en-GB" sz="2400" dirty="0">
              <a:latin typeface="Lexend Medium" pitchFamily="2" charset="0"/>
            </a:endParaRPr>
          </a:p>
        </p:txBody>
      </p:sp>
      <p:sp>
        <p:nvSpPr>
          <p:cNvPr id="9" name="TextBox 8"/>
          <p:cNvSpPr txBox="1"/>
          <p:nvPr/>
        </p:nvSpPr>
        <p:spPr>
          <a:xfrm>
            <a:off x="8064498" y="3349661"/>
            <a:ext cx="2108199" cy="430887"/>
          </a:xfrm>
          <a:prstGeom prst="rect">
            <a:avLst/>
          </a:prstGeom>
          <a:noFill/>
        </p:spPr>
        <p:txBody>
          <a:bodyPr wrap="square" rtlCol="0">
            <a:spAutoFit/>
          </a:bodyPr>
          <a:lstStyle/>
          <a:p>
            <a:pPr algn="ctr"/>
            <a:r>
              <a:rPr lang="en-GB" sz="2200" dirty="0" smtClean="0">
                <a:latin typeface="Lexend Medium" pitchFamily="2" charset="0"/>
              </a:rPr>
              <a:t>Marmot</a:t>
            </a:r>
            <a:endParaRPr lang="en-GB" sz="2200" dirty="0">
              <a:latin typeface="Lexend Medium" pitchFamily="2" charset="0"/>
            </a:endParaRPr>
          </a:p>
        </p:txBody>
      </p:sp>
      <p:sp>
        <p:nvSpPr>
          <p:cNvPr id="10" name="TextBox 9"/>
          <p:cNvSpPr txBox="1"/>
          <p:nvPr/>
        </p:nvSpPr>
        <p:spPr>
          <a:xfrm>
            <a:off x="8064498" y="5928480"/>
            <a:ext cx="2108199" cy="430887"/>
          </a:xfrm>
          <a:prstGeom prst="rect">
            <a:avLst/>
          </a:prstGeom>
          <a:noFill/>
        </p:spPr>
        <p:txBody>
          <a:bodyPr wrap="square" rtlCol="0">
            <a:spAutoFit/>
          </a:bodyPr>
          <a:lstStyle/>
          <a:p>
            <a:pPr algn="ctr"/>
            <a:r>
              <a:rPr lang="en-GB" sz="2200" dirty="0" smtClean="0">
                <a:latin typeface="Lexend Medium" pitchFamily="2" charset="0"/>
              </a:rPr>
              <a:t>Elephant</a:t>
            </a:r>
            <a:endParaRPr lang="en-GB" sz="2200" dirty="0">
              <a:latin typeface="Lexend Medium" pitchFamily="2"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22000" y="-6400"/>
            <a:ext cx="1270000" cy="1270000"/>
          </a:xfrm>
          <a:prstGeom prst="rect">
            <a:avLst/>
          </a:prstGeom>
        </p:spPr>
      </p:pic>
    </p:spTree>
    <p:extLst>
      <p:ext uri="{BB962C8B-B14F-4D97-AF65-F5344CB8AC3E}">
        <p14:creationId xmlns:p14="http://schemas.microsoft.com/office/powerpoint/2010/main" val="299587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9287970" y="1961164"/>
            <a:ext cx="6445968" cy="2720846"/>
          </a:xfrm>
          <a:prstGeom prst="rect">
            <a:avLst/>
          </a:prstGeom>
        </p:spPr>
      </p:pic>
      <p:sp>
        <p:nvSpPr>
          <p:cNvPr id="2" name="Title 1"/>
          <p:cNvSpPr>
            <a:spLocks noGrp="1"/>
          </p:cNvSpPr>
          <p:nvPr>
            <p:ph type="title"/>
          </p:nvPr>
        </p:nvSpPr>
        <p:spPr>
          <a:xfrm>
            <a:off x="0" y="0"/>
            <a:ext cx="12193200" cy="1263600"/>
          </a:xfrm>
          <a:solidFill>
            <a:srgbClr val="49B34F"/>
          </a:solidFill>
        </p:spPr>
        <p:txBody>
          <a:bodyPr>
            <a:normAutofit/>
          </a:bodyPr>
          <a:lstStyle/>
          <a:p>
            <a:r>
              <a:rPr lang="en-GB" sz="4000" dirty="0" smtClean="0"/>
              <a:t>	</a:t>
            </a:r>
            <a:r>
              <a:rPr lang="en-GB" sz="4000" dirty="0" smtClean="0">
                <a:solidFill>
                  <a:schemeClr val="bg1"/>
                </a:solidFill>
                <a:latin typeface="Lexend Medium" pitchFamily="2" charset="0"/>
              </a:rPr>
              <a:t>Using </a:t>
            </a:r>
            <a:r>
              <a:rPr lang="en-GB" sz="4000" dirty="0" smtClean="0">
                <a:solidFill>
                  <a:schemeClr val="bg1"/>
                </a:solidFill>
                <a:latin typeface="Lexend Medium" pitchFamily="2" charset="0"/>
              </a:rPr>
              <a:t>classification </a:t>
            </a:r>
            <a:r>
              <a:rPr lang="en-GB" sz="4000" dirty="0">
                <a:solidFill>
                  <a:schemeClr val="bg1"/>
                </a:solidFill>
                <a:latin typeface="Lexend Medium" pitchFamily="2" charset="0"/>
              </a:rPr>
              <a:t>k</a:t>
            </a:r>
            <a:r>
              <a:rPr lang="en-GB" sz="4000" dirty="0" smtClean="0">
                <a:solidFill>
                  <a:schemeClr val="bg1"/>
                </a:solidFill>
                <a:latin typeface="Lexend Medium" pitchFamily="2" charset="0"/>
              </a:rPr>
              <a:t>eys</a:t>
            </a:r>
            <a:endParaRPr lang="en-GB" sz="4000" dirty="0">
              <a:solidFill>
                <a:schemeClr val="bg1"/>
              </a:solidFill>
              <a:latin typeface="Lexend Medium" pitchFamily="2" charset="0"/>
            </a:endParaRPr>
          </a:p>
        </p:txBody>
      </p:sp>
      <p:sp>
        <p:nvSpPr>
          <p:cNvPr id="3" name="Content Placeholder 2"/>
          <p:cNvSpPr>
            <a:spLocks noGrp="1"/>
          </p:cNvSpPr>
          <p:nvPr>
            <p:ph idx="1"/>
          </p:nvPr>
        </p:nvSpPr>
        <p:spPr>
          <a:xfrm>
            <a:off x="685800" y="1274976"/>
            <a:ext cx="4716650" cy="1009181"/>
          </a:xfrm>
        </p:spPr>
        <p:txBody>
          <a:bodyPr>
            <a:noAutofit/>
          </a:bodyPr>
          <a:lstStyle/>
          <a:p>
            <a:pPr marL="0" indent="0">
              <a:buNone/>
            </a:pPr>
            <a:r>
              <a:rPr lang="en-GB" sz="2500" dirty="0" smtClean="0">
                <a:latin typeface="Lexend" pitchFamily="2" charset="0"/>
              </a:rPr>
              <a:t>Asking a few questions about an animal can help you classify it.</a:t>
            </a:r>
            <a:endParaRPr lang="en-GB" sz="2500" dirty="0">
              <a:latin typeface="Lexend" pitchFamily="2"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5555" y="1274976"/>
            <a:ext cx="3346951" cy="4920774"/>
          </a:xfrm>
          <a:prstGeom prst="rect">
            <a:avLst/>
          </a:prstGeom>
        </p:spPr>
      </p:pic>
      <p:sp>
        <p:nvSpPr>
          <p:cNvPr id="9" name="TextBox 8"/>
          <p:cNvSpPr txBox="1"/>
          <p:nvPr/>
        </p:nvSpPr>
        <p:spPr>
          <a:xfrm>
            <a:off x="9572625" y="6442998"/>
            <a:ext cx="2619375" cy="369332"/>
          </a:xfrm>
          <a:prstGeom prst="rect">
            <a:avLst/>
          </a:prstGeom>
          <a:noFill/>
        </p:spPr>
        <p:txBody>
          <a:bodyPr wrap="square" rtlCol="0">
            <a:spAutoFit/>
          </a:bodyPr>
          <a:lstStyle/>
          <a:p>
            <a:pPr algn="r"/>
            <a:r>
              <a:rPr lang="en-GB" b="1" dirty="0" smtClean="0">
                <a:latin typeface="Roboto Condensed" panose="02000000000000000000" pitchFamily="2" charset="0"/>
                <a:ea typeface="Roboto Condensed" panose="02000000000000000000" pitchFamily="2" charset="0"/>
              </a:rPr>
              <a:t>yourgenome.org</a:t>
            </a:r>
            <a:endParaRPr lang="en-GB" b="1" dirty="0">
              <a:latin typeface="Roboto Condensed" panose="02000000000000000000" pitchFamily="2" charset="0"/>
              <a:ea typeface="Roboto Condensed" panose="02000000000000000000" pitchFamily="2" charset="0"/>
            </a:endParaRPr>
          </a:p>
        </p:txBody>
      </p:sp>
      <p:sp>
        <p:nvSpPr>
          <p:cNvPr id="10" name="Rectangle 9"/>
          <p:cNvSpPr/>
          <p:nvPr/>
        </p:nvSpPr>
        <p:spPr>
          <a:xfrm>
            <a:off x="685800" y="2467154"/>
            <a:ext cx="2038350" cy="1733550"/>
          </a:xfrm>
          <a:prstGeom prst="rect">
            <a:avLst/>
          </a:prstGeom>
          <a:blipFill dpi="0" rotWithShape="1">
            <a:blip r:embed="rId5" cstate="print">
              <a:extLst>
                <a:ext uri="{28A0092B-C50C-407E-A947-70E740481C1C}">
                  <a14:useLocalDpi xmlns:a14="http://schemas.microsoft.com/office/drawing/2010/main" val="0"/>
                </a:ext>
              </a:extLst>
            </a:blip>
            <a:srcRect/>
            <a:stretch>
              <a:fillRect l="-13785" r="-137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364100" y="2467154"/>
            <a:ext cx="2038350" cy="1733550"/>
          </a:xfrm>
          <a:prstGeom prst="rect">
            <a:avLst/>
          </a:prstGeom>
          <a:blipFill dpi="0" rotWithShape="1">
            <a:blip r:embed="rId6" cstate="print">
              <a:extLst>
                <a:ext uri="{28A0092B-C50C-407E-A947-70E740481C1C}">
                  <a14:useLocalDpi xmlns:a14="http://schemas.microsoft.com/office/drawing/2010/main" val="0"/>
                </a:ext>
              </a:extLst>
            </a:blip>
            <a:srcRect/>
            <a:stretch>
              <a:fillRect l="-12016" t="-12648" r="-2770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85800" y="4632504"/>
            <a:ext cx="2038350" cy="1733550"/>
          </a:xfrm>
          <a:prstGeom prst="rect">
            <a:avLst/>
          </a:prstGeom>
          <a:blipFill dpi="0" rotWithShape="1">
            <a:blip r:embed="rId7" cstate="print">
              <a:extLst>
                <a:ext uri="{28A0092B-C50C-407E-A947-70E740481C1C}">
                  <a14:useLocalDpi xmlns:a14="http://schemas.microsoft.com/office/drawing/2010/main" val="0"/>
                </a:ext>
              </a:extLst>
            </a:blip>
            <a:srcRect/>
            <a:stretch>
              <a:fillRect l="-13785" r="-137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3364100" y="4632504"/>
            <a:ext cx="2038350" cy="1733550"/>
          </a:xfrm>
          <a:prstGeom prst="rect">
            <a:avLst/>
          </a:prstGeom>
          <a:blipFill dpi="0" rotWithShape="1">
            <a:blip r:embed="rId8" cstate="print">
              <a:extLst>
                <a:ext uri="{28A0092B-C50C-407E-A947-70E740481C1C}">
                  <a14:useLocalDpi xmlns:a14="http://schemas.microsoft.com/office/drawing/2010/main" val="0"/>
                </a:ext>
              </a:extLst>
            </a:blip>
            <a:srcRect/>
            <a:stretch>
              <a:fillRect l="-8104" r="-274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345596" y="4203219"/>
            <a:ext cx="2718758" cy="430887"/>
          </a:xfrm>
          <a:prstGeom prst="rect">
            <a:avLst/>
          </a:prstGeom>
          <a:noFill/>
        </p:spPr>
        <p:txBody>
          <a:bodyPr wrap="square" rtlCol="0">
            <a:spAutoFit/>
          </a:bodyPr>
          <a:lstStyle/>
          <a:p>
            <a:pPr algn="ctr"/>
            <a:r>
              <a:rPr lang="en-GB" sz="2200" dirty="0" smtClean="0">
                <a:latin typeface="Lexend Medium" pitchFamily="2" charset="0"/>
              </a:rPr>
              <a:t>European Robin</a:t>
            </a:r>
            <a:endParaRPr lang="en-GB" sz="2200" dirty="0">
              <a:latin typeface="Lexend Medium" pitchFamily="2" charset="0"/>
            </a:endParaRPr>
          </a:p>
        </p:txBody>
      </p:sp>
      <p:sp>
        <p:nvSpPr>
          <p:cNvPr id="18" name="TextBox 17"/>
          <p:cNvSpPr txBox="1"/>
          <p:nvPr/>
        </p:nvSpPr>
        <p:spPr>
          <a:xfrm>
            <a:off x="535927" y="6350665"/>
            <a:ext cx="2338096" cy="430887"/>
          </a:xfrm>
          <a:prstGeom prst="rect">
            <a:avLst/>
          </a:prstGeom>
          <a:noFill/>
        </p:spPr>
        <p:txBody>
          <a:bodyPr wrap="square" rtlCol="0">
            <a:spAutoFit/>
          </a:bodyPr>
          <a:lstStyle/>
          <a:p>
            <a:pPr algn="ctr"/>
            <a:r>
              <a:rPr lang="en-GB" sz="2200" dirty="0" smtClean="0">
                <a:latin typeface="Lexend Medium" pitchFamily="2" charset="0"/>
              </a:rPr>
              <a:t>Brown Squirrel</a:t>
            </a:r>
            <a:endParaRPr lang="en-GB" sz="2200" dirty="0">
              <a:latin typeface="Lexend Medium" pitchFamily="2" charset="0"/>
            </a:endParaRPr>
          </a:p>
        </p:txBody>
      </p:sp>
      <p:sp>
        <p:nvSpPr>
          <p:cNvPr id="19" name="TextBox 18"/>
          <p:cNvSpPr txBox="1"/>
          <p:nvPr/>
        </p:nvSpPr>
        <p:spPr>
          <a:xfrm>
            <a:off x="3364100" y="6366054"/>
            <a:ext cx="2038350" cy="430887"/>
          </a:xfrm>
          <a:prstGeom prst="rect">
            <a:avLst/>
          </a:prstGeom>
          <a:noFill/>
        </p:spPr>
        <p:txBody>
          <a:bodyPr wrap="square" rtlCol="0">
            <a:spAutoFit/>
          </a:bodyPr>
          <a:lstStyle/>
          <a:p>
            <a:pPr algn="ctr"/>
            <a:r>
              <a:rPr lang="en-GB" sz="2200" dirty="0" smtClean="0">
                <a:latin typeface="Lexend Medium" pitchFamily="2" charset="0"/>
              </a:rPr>
              <a:t>Brown Trout</a:t>
            </a:r>
            <a:endParaRPr lang="en-GB" sz="2200" dirty="0">
              <a:latin typeface="Lexend Medium" pitchFamily="2" charset="0"/>
            </a:endParaRPr>
          </a:p>
        </p:txBody>
      </p:sp>
      <p:sp>
        <p:nvSpPr>
          <p:cNvPr id="20" name="TextBox 19"/>
          <p:cNvSpPr txBox="1"/>
          <p:nvPr/>
        </p:nvSpPr>
        <p:spPr>
          <a:xfrm>
            <a:off x="3364100" y="4200704"/>
            <a:ext cx="2038350" cy="430887"/>
          </a:xfrm>
          <a:prstGeom prst="rect">
            <a:avLst/>
          </a:prstGeom>
          <a:noFill/>
        </p:spPr>
        <p:txBody>
          <a:bodyPr wrap="square" rtlCol="0">
            <a:spAutoFit/>
          </a:bodyPr>
          <a:lstStyle/>
          <a:p>
            <a:pPr algn="ctr"/>
            <a:r>
              <a:rPr lang="en-GB" sz="2200" dirty="0" smtClean="0">
                <a:latin typeface="Lexend Medium" pitchFamily="2" charset="0"/>
              </a:rPr>
              <a:t>Red Squirrel</a:t>
            </a:r>
            <a:endParaRPr lang="en-GB" sz="2200" dirty="0">
              <a:latin typeface="Lexend Medium" pitchFamily="2" charset="0"/>
            </a:endParaRPr>
          </a:p>
        </p:txBody>
      </p:sp>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22000" y="-6400"/>
            <a:ext cx="1270000" cy="1270000"/>
          </a:xfrm>
          <a:prstGeom prst="rect">
            <a:avLst/>
          </a:prstGeom>
        </p:spPr>
      </p:pic>
    </p:spTree>
    <p:extLst>
      <p:ext uri="{BB962C8B-B14F-4D97-AF65-F5344CB8AC3E}">
        <p14:creationId xmlns:p14="http://schemas.microsoft.com/office/powerpoint/2010/main" val="927961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9287970" y="1961164"/>
            <a:ext cx="6445968" cy="2720846"/>
          </a:xfrm>
          <a:prstGeom prst="rect">
            <a:avLst/>
          </a:prstGeom>
        </p:spPr>
      </p:pic>
      <p:sp>
        <p:nvSpPr>
          <p:cNvPr id="2" name="Title 1"/>
          <p:cNvSpPr>
            <a:spLocks noGrp="1"/>
          </p:cNvSpPr>
          <p:nvPr>
            <p:ph type="title"/>
          </p:nvPr>
        </p:nvSpPr>
        <p:spPr>
          <a:xfrm>
            <a:off x="0" y="0"/>
            <a:ext cx="12193200" cy="1263600"/>
          </a:xfrm>
          <a:solidFill>
            <a:srgbClr val="49B34F"/>
          </a:solidFill>
        </p:spPr>
        <p:txBody>
          <a:bodyPr>
            <a:normAutofit/>
          </a:bodyPr>
          <a:lstStyle/>
          <a:p>
            <a:r>
              <a:rPr lang="en-GB" sz="4000" dirty="0" smtClean="0"/>
              <a:t>	</a:t>
            </a:r>
            <a:r>
              <a:rPr lang="en-GB" sz="4000" dirty="0" smtClean="0">
                <a:solidFill>
                  <a:schemeClr val="bg1"/>
                </a:solidFill>
                <a:latin typeface="Lexend Medium" pitchFamily="2" charset="0"/>
              </a:rPr>
              <a:t>Let’s Classify!</a:t>
            </a:r>
            <a:endParaRPr lang="en-GB" sz="4000" dirty="0">
              <a:solidFill>
                <a:schemeClr val="bg1"/>
              </a:solidFill>
              <a:latin typeface="Lexend Medium" pitchFamily="2"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7111" y="1261193"/>
            <a:ext cx="9578977" cy="542298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2000" y="-6400"/>
            <a:ext cx="1270000" cy="1270000"/>
          </a:xfrm>
          <a:prstGeom prst="rect">
            <a:avLst/>
          </a:prstGeom>
        </p:spPr>
      </p:pic>
      <p:sp>
        <p:nvSpPr>
          <p:cNvPr id="9" name="TextBox 8"/>
          <p:cNvSpPr txBox="1"/>
          <p:nvPr/>
        </p:nvSpPr>
        <p:spPr>
          <a:xfrm>
            <a:off x="9572625" y="6442998"/>
            <a:ext cx="2619375" cy="369332"/>
          </a:xfrm>
          <a:prstGeom prst="rect">
            <a:avLst/>
          </a:prstGeom>
          <a:noFill/>
        </p:spPr>
        <p:txBody>
          <a:bodyPr wrap="square" rtlCol="0">
            <a:spAutoFit/>
          </a:bodyPr>
          <a:lstStyle/>
          <a:p>
            <a:pPr algn="r"/>
            <a:r>
              <a:rPr lang="en-GB" b="1" dirty="0" smtClean="0">
                <a:latin typeface="Roboto Condensed" panose="02000000000000000000" pitchFamily="2" charset="0"/>
                <a:ea typeface="Roboto Condensed" panose="02000000000000000000" pitchFamily="2" charset="0"/>
              </a:rPr>
              <a:t>yourgenome.org</a:t>
            </a:r>
            <a:endParaRPr lang="en-GB" b="1"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2745975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9287970" y="1961164"/>
            <a:ext cx="6445968" cy="2720846"/>
          </a:xfrm>
          <a:prstGeom prst="rect">
            <a:avLst/>
          </a:prstGeom>
        </p:spPr>
      </p:pic>
      <p:sp>
        <p:nvSpPr>
          <p:cNvPr id="2" name="Title 1"/>
          <p:cNvSpPr>
            <a:spLocks noGrp="1"/>
          </p:cNvSpPr>
          <p:nvPr>
            <p:ph type="title"/>
          </p:nvPr>
        </p:nvSpPr>
        <p:spPr>
          <a:xfrm>
            <a:off x="0" y="0"/>
            <a:ext cx="12193200" cy="1263600"/>
          </a:xfrm>
          <a:solidFill>
            <a:srgbClr val="49B34F"/>
          </a:solidFill>
        </p:spPr>
        <p:txBody>
          <a:bodyPr>
            <a:normAutofit/>
          </a:bodyPr>
          <a:lstStyle/>
          <a:p>
            <a:r>
              <a:rPr lang="en-GB" sz="4000" dirty="0" smtClean="0"/>
              <a:t>	</a:t>
            </a:r>
            <a:r>
              <a:rPr lang="en-GB" sz="4000" dirty="0" smtClean="0">
                <a:solidFill>
                  <a:schemeClr val="bg1"/>
                </a:solidFill>
                <a:latin typeface="Lexend Medium" pitchFamily="2" charset="0"/>
              </a:rPr>
              <a:t>Answers</a:t>
            </a:r>
            <a:endParaRPr lang="en-GB" sz="4000" dirty="0">
              <a:solidFill>
                <a:schemeClr val="bg1"/>
              </a:solidFill>
              <a:latin typeface="Lexend Medium" pitchFamily="2"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6470" y="1263600"/>
            <a:ext cx="9540259" cy="542058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2000" y="-6400"/>
            <a:ext cx="1270000" cy="1270000"/>
          </a:xfrm>
          <a:prstGeom prst="rect">
            <a:avLst/>
          </a:prstGeom>
        </p:spPr>
      </p:pic>
      <p:sp>
        <p:nvSpPr>
          <p:cNvPr id="9" name="TextBox 8"/>
          <p:cNvSpPr txBox="1"/>
          <p:nvPr/>
        </p:nvSpPr>
        <p:spPr>
          <a:xfrm>
            <a:off x="9572625" y="6442998"/>
            <a:ext cx="2619375" cy="369332"/>
          </a:xfrm>
          <a:prstGeom prst="rect">
            <a:avLst/>
          </a:prstGeom>
          <a:noFill/>
        </p:spPr>
        <p:txBody>
          <a:bodyPr wrap="square" rtlCol="0">
            <a:spAutoFit/>
          </a:bodyPr>
          <a:lstStyle/>
          <a:p>
            <a:pPr algn="r"/>
            <a:r>
              <a:rPr lang="en-GB" b="1" dirty="0" smtClean="0">
                <a:latin typeface="Roboto Condensed" panose="02000000000000000000" pitchFamily="2" charset="0"/>
                <a:ea typeface="Roboto Condensed" panose="02000000000000000000" pitchFamily="2" charset="0"/>
              </a:rPr>
              <a:t>yourgenome.org</a:t>
            </a:r>
            <a:endParaRPr lang="en-GB" b="1"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767384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797</Words>
  <Application>Microsoft Office PowerPoint</Application>
  <PresentationFormat>Widescreen</PresentationFormat>
  <Paragraphs>84</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Lexend</vt:lpstr>
      <vt:lpstr>Lexend ExtLt</vt:lpstr>
      <vt:lpstr>Lexend Medium</vt:lpstr>
      <vt:lpstr>Roboto Condensed</vt:lpstr>
      <vt:lpstr>Office Theme</vt:lpstr>
      <vt:lpstr>Classify!</vt:lpstr>
      <vt:lpstr> Classification</vt:lpstr>
      <vt:lpstr> Animal groups</vt:lpstr>
      <vt:lpstr> How do scientists classify creatures?</vt:lpstr>
      <vt:lpstr> Which is the closest living relative?</vt:lpstr>
      <vt:lpstr> Using classification keys</vt:lpstr>
      <vt:lpstr> Let’s Classify!</vt:lpstr>
      <vt:lpstr> Answers</vt:lpstr>
    </vt:vector>
  </TitlesOfParts>
  <Company>WTSI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Classify!</dc:title>
  <dc:creator>Sam Shingles</dc:creator>
  <cp:lastModifiedBy>Sam Shingles</cp:lastModifiedBy>
  <cp:revision>25</cp:revision>
  <dcterms:created xsi:type="dcterms:W3CDTF">2024-07-03T13:28:57Z</dcterms:created>
  <dcterms:modified xsi:type="dcterms:W3CDTF">2024-12-02T08:50:45Z</dcterms:modified>
</cp:coreProperties>
</file>