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57" r:id="rId2"/>
    <p:sldId id="266" r:id="rId3"/>
    <p:sldId id="295" r:id="rId4"/>
    <p:sldId id="290" r:id="rId5"/>
    <p:sldId id="268" r:id="rId6"/>
    <p:sldId id="296" r:id="rId7"/>
    <p:sldId id="267" r:id="rId8"/>
    <p:sldId id="270" r:id="rId9"/>
    <p:sldId id="297" r:id="rId10"/>
    <p:sldId id="298" r:id="rId11"/>
    <p:sldId id="299" r:id="rId12"/>
    <p:sldId id="313" r:id="rId13"/>
    <p:sldId id="274" r:id="rId14"/>
    <p:sldId id="276" r:id="rId15"/>
    <p:sldId id="277" r:id="rId16"/>
    <p:sldId id="278" r:id="rId17"/>
    <p:sldId id="279" r:id="rId18"/>
    <p:sldId id="291" r:id="rId19"/>
    <p:sldId id="280" r:id="rId20"/>
    <p:sldId id="292" r:id="rId21"/>
    <p:sldId id="293" r:id="rId22"/>
    <p:sldId id="301" r:id="rId23"/>
    <p:sldId id="304" r:id="rId24"/>
    <p:sldId id="285" r:id="rId25"/>
    <p:sldId id="305" r:id="rId26"/>
    <p:sldId id="308" r:id="rId27"/>
    <p:sldId id="306" r:id="rId28"/>
    <p:sldId id="309" r:id="rId29"/>
    <p:sldId id="307" r:id="rId30"/>
    <p:sldId id="310" r:id="rId31"/>
    <p:sldId id="294" r:id="rId32"/>
    <p:sldId id="265" r:id="rId33"/>
  </p:sldIdLst>
  <p:sldSz cx="12192000" cy="6858000"/>
  <p:notesSz cx="6858000" cy="9144000"/>
  <p:embeddedFontLst>
    <p:embeddedFont>
      <p:font typeface="Lexend" pitchFamily="2" charset="0"/>
      <p:regular r:id="rId35"/>
      <p:bold r:id="rId36"/>
      <p:italic r:id="rId37"/>
      <p:boldItalic r:id="rId38"/>
    </p:embeddedFont>
    <p:embeddedFont>
      <p:font typeface="Lexend light" pitchFamily="2" charset="0"/>
      <p:regular r:id="rId39"/>
      <p:italic r:id="rId40"/>
    </p:embeddedFont>
    <p:embeddedFont>
      <p:font typeface="Roboto Condensed" panose="02000000000000000000" pitchFamily="2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alibri Light" panose="020F0302020204030204" pitchFamily="34" charset="0"/>
      <p:regular r:id="rId49"/>
      <p:italic r:id="rId50"/>
    </p:embeddedFont>
    <p:embeddedFont>
      <p:font typeface="Lexend light" pitchFamily="2" charset="0"/>
      <p:regular r:id="rId39"/>
      <p:italic r:id="rId40"/>
    </p:embeddedFont>
    <p:embeddedFont>
      <p:font typeface="Lexend Medium" pitchFamily="2" charset="0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Stephens" initials="KS" lastIdx="27" clrIdx="0">
    <p:extLst>
      <p:ext uri="{19B8F6BF-5375-455C-9EA6-DF929625EA0E}">
        <p15:presenceInfo xmlns:p15="http://schemas.microsoft.com/office/powerpoint/2012/main" userId="S-1-5-21-542778038-1234599449-1850952788-447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7474"/>
    <a:srgbClr val="49B34F"/>
    <a:srgbClr val="F9F7F3"/>
    <a:srgbClr val="FFFFFF"/>
    <a:srgbClr val="740A0A"/>
    <a:srgbClr val="0A0A0A"/>
    <a:srgbClr val="D82A3F"/>
    <a:srgbClr val="D82AA1"/>
    <a:srgbClr val="E486A1"/>
    <a:srgbClr val="339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0048" autoAdjust="0"/>
  </p:normalViewPr>
  <p:slideViewPr>
    <p:cSldViewPr snapToGrid="0">
      <p:cViewPr varScale="1">
        <p:scale>
          <a:sx n="72" d="100"/>
          <a:sy n="72" d="100"/>
        </p:scale>
        <p:origin x="42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9020F-5D01-4205-BE21-6CFC9991E2AD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BCD2C-2A88-4515-9326-76E03FAEAC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771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BCD2C-2A88-4515-9326-76E03FAEAC3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882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02A21-C234-DADD-3E2C-DE599157C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C1B151-CBFE-40FE-A417-6761440104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2A25F1-8C35-C8C9-8885-BC57974920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44867-9BC7-2482-503F-E12E51DDE6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142EB-2E7C-41FE-B261-55FACF2D82D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364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C7F8F-80B3-5936-40D6-AD40F3E59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E1ACB8-F5C3-522A-0A31-445D2881AC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DD7FC2-7591-1F10-F7F3-4ED771E8E7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3C832-75A1-A5C0-267D-397EFEE6C2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142EB-2E7C-41FE-B261-55FACF2D82D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482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D9F40-B8E2-D517-0826-8DB90E15B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E9F94C-42E9-970E-9A61-AF7F45881F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449802-E64F-5FCB-5BAF-43A52E589F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21112-636F-4CCD-FE48-357F184F56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142EB-2E7C-41FE-B261-55FACF2D82D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888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142EB-2E7C-41FE-B261-55FACF2D82D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898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142EB-2E7C-41FE-B261-55FACF2D82D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633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142EB-2E7C-41FE-B261-55FACF2D82D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925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142EB-2E7C-41FE-B261-55FACF2D82D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603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142EB-2E7C-41FE-B261-55FACF2D82D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442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142EB-2E7C-41FE-B261-55FACF2D82D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295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142EB-2E7C-41FE-B261-55FACF2D82D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829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142EB-2E7C-41FE-B261-55FACF2D82D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85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142EB-2E7C-41FE-B261-55FACF2D82D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749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142EB-2E7C-41FE-B261-55FACF2D82D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7344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3790C-17EA-1FCD-BA4E-A071FCF40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0F897F-959A-B740-7E28-2EE4FA1A5D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9D43F8-2083-B5D5-A258-3CAC936EBD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CEDA3-4AA2-C0B8-7A73-0BD5B93B30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BCD2C-2A88-4515-9326-76E03FAEAC3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8909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5F782-4F6D-4492-C969-80895010A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08E6D5-B5D1-E368-D1B6-E18FBDB64A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EC8E7D-BB2B-94F5-BD3F-3E143542FC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313BA-CD6D-CF21-5BFB-F37BE557CE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142EB-2E7C-41FE-B261-55FACF2D82D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4570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142EB-2E7C-41FE-B261-55FACF2D82D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7889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6FC2A-5BF4-FA90-5A02-C49E7C63A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FC3A3-B8BB-A048-5C57-DC24023892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D3C13F-B301-B615-8245-52907A6FE1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32E91-1702-E1A0-8CAD-ED67132FB5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142EB-2E7C-41FE-B261-55FACF2D82D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143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042FB-E4D0-AD92-102C-CD07C5304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43F6D9-3509-F983-A694-4F947FA95D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C07358-C3AB-ECC4-F414-DC904C498F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C2864-5514-8C08-2792-A342199E63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142EB-2E7C-41FE-B261-55FACF2D82D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3685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A36D4-E957-35FE-A466-78BEDB4E6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A3575B-D605-BC21-B79C-1BDA02FC1C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50BAB3-B46A-B4EE-F0DD-653D797E0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233D3-6B0E-372E-8755-C54E6A031B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142EB-2E7C-41FE-B261-55FACF2D82D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1676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E9A87-5CD7-E844-EFBC-6BD22E3C0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DBF0D9-2A0E-C9F3-AF70-E12F860C11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AE074F-1018-1988-0D87-FA372030BE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EBF0C-90F8-8F3F-F6D3-A17B985F4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142EB-2E7C-41FE-B261-55FACF2D82D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638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4A7A2-0F5F-FF47-E76E-518F03959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C22B24-6381-4498-3079-123017E764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CB0FB1-B98A-BAC3-07BA-EE2B34F941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5D2D4-8136-C72C-F0DA-9B5057DA20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142EB-2E7C-41FE-B261-55FACF2D82D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964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8C80B-1833-E3E6-FCD5-4EBD55892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E87D07-C95F-AB94-CCB0-8D8947BF30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528C57-520B-128D-C334-742A668BC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53857-B289-5D74-B114-88BD139760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142EB-2E7C-41FE-B261-55FACF2D82D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7877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C939C-790D-6080-AC4D-3CE6D2B81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D9A97D-E0FA-CEAE-C216-471D31D3CC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27CC1A-9AC6-286A-ADEC-43B4C16332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FEB08-532F-FCF0-13FE-05D050A1FA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142EB-2E7C-41FE-B261-55FACF2D82DD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1134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142EB-2E7C-41FE-B261-55FACF2D82DD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5285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BCD2C-2A88-4515-9326-76E03FAEAC3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238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142EB-2E7C-41FE-B261-55FACF2D82D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038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142EB-2E7C-41FE-B261-55FACF2D82D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46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439BA-F19B-0286-01CE-0801696FB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4A7B6C-393C-0E02-2E7A-C01B9A018F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2611C6-7CD7-B688-D8AC-1D766A3C10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39EE8-F44A-C427-8CFE-ADD3D1701A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142EB-2E7C-41FE-B261-55FACF2D82D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304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142EB-2E7C-41FE-B261-55FACF2D82D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84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142EB-2E7C-41FE-B261-55FACF2D82D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758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98CCB-F29F-A19A-4076-F7519FA74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4D8F8A-EB6A-1A60-8263-41BCA942E6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CDBEA2-6FC7-80C5-6843-76246DEC25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4658A-A358-E65C-AB1D-5FDC52938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142EB-2E7C-41FE-B261-55FACF2D82D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37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8E34-7712-4924-BC7D-4E54F71CC7E3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9BE7-9F5C-4C6D-971C-E1B2DB955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0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8E34-7712-4924-BC7D-4E54F71CC7E3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9BE7-9F5C-4C6D-971C-E1B2DB955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94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8E34-7712-4924-BC7D-4E54F71CC7E3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9BE7-9F5C-4C6D-971C-E1B2DB955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44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8E34-7712-4924-BC7D-4E54F71CC7E3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9BE7-9F5C-4C6D-971C-E1B2DB955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8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8E34-7712-4924-BC7D-4E54F71CC7E3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9BE7-9F5C-4C6D-971C-E1B2DB955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70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8E34-7712-4924-BC7D-4E54F71CC7E3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9BE7-9F5C-4C6D-971C-E1B2DB955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1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8E34-7712-4924-BC7D-4E54F71CC7E3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9BE7-9F5C-4C6D-971C-E1B2DB955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00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8E34-7712-4924-BC7D-4E54F71CC7E3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9BE7-9F5C-4C6D-971C-E1B2DB955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48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8E34-7712-4924-BC7D-4E54F71CC7E3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9BE7-9F5C-4C6D-971C-E1B2DB955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174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8E34-7712-4924-BC7D-4E54F71CC7E3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9BE7-9F5C-4C6D-971C-E1B2DB955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12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8E34-7712-4924-BC7D-4E54F71CC7E3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9BE7-9F5C-4C6D-971C-E1B2DB955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9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48E34-7712-4924-BC7D-4E54F71CC7E3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F9BE7-9F5C-4C6D-971C-E1B2DB955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36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hyperlink" Target="https://blast.ncbi.nlm.nih.gov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4.png"/><Relationship Id="rId9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3" Type="http://schemas.openxmlformats.org/officeDocument/2006/relationships/image" Target="../media/image3.png"/><Relationship Id="rId7" Type="http://schemas.openxmlformats.org/officeDocument/2006/relationships/image" Target="../media/image44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9.png"/><Relationship Id="rId5" Type="http://schemas.openxmlformats.org/officeDocument/2006/relationships/image" Target="../media/image42.png"/><Relationship Id="rId10" Type="http://schemas.openxmlformats.org/officeDocument/2006/relationships/image" Target="../media/image41.png"/><Relationship Id="rId4" Type="http://schemas.openxmlformats.org/officeDocument/2006/relationships/image" Target="../media/image4.png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6.png"/><Relationship Id="rId3" Type="http://schemas.openxmlformats.org/officeDocument/2006/relationships/image" Target="../media/image3.png"/><Relationship Id="rId7" Type="http://schemas.openxmlformats.org/officeDocument/2006/relationships/image" Target="../media/image52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0.png"/><Relationship Id="rId5" Type="http://schemas.openxmlformats.org/officeDocument/2006/relationships/image" Target="../media/image44.png"/><Relationship Id="rId10" Type="http://schemas.openxmlformats.org/officeDocument/2006/relationships/image" Target="../media/image54.png"/><Relationship Id="rId4" Type="http://schemas.openxmlformats.org/officeDocument/2006/relationships/image" Target="../media/image4.png"/><Relationship Id="rId9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9.png"/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57.png"/><Relationship Id="rId5" Type="http://schemas.openxmlformats.org/officeDocument/2006/relationships/image" Target="../media/image44.png"/><Relationship Id="rId10" Type="http://schemas.openxmlformats.org/officeDocument/2006/relationships/image" Target="../media/image56.png"/><Relationship Id="rId4" Type="http://schemas.openxmlformats.org/officeDocument/2006/relationships/image" Target="../media/image4.png"/><Relationship Id="rId9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5.sv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17" Type="http://schemas.openxmlformats.org/officeDocument/2006/relationships/image" Target="../media/image29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23.svg"/><Relationship Id="rId5" Type="http://schemas.openxmlformats.org/officeDocument/2006/relationships/image" Target="../media/image16.png"/><Relationship Id="rId15" Type="http://schemas.openxmlformats.org/officeDocument/2006/relationships/image" Target="../media/image27.sv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21.sv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2946598"/>
            <a:ext cx="12176336" cy="5139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15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Wild DNA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Investigate </a:t>
            </a:r>
            <a:r>
              <a:rPr lang="en-GB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eDNA</a:t>
            </a:r>
            <a:endParaRPr lang="en-GB" sz="3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96530" cy="1996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7" y="4527550"/>
            <a:ext cx="12176336" cy="513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74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70316-7BDB-DAD4-E2F9-62671C03B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A359C3C-7C92-91C5-E074-BDB1AB64C1E6}"/>
              </a:ext>
            </a:extLst>
          </p:cNvPr>
          <p:cNvSpPr txBox="1"/>
          <p:nvPr/>
        </p:nvSpPr>
        <p:spPr>
          <a:xfrm>
            <a:off x="310141" y="1301724"/>
            <a:ext cx="24362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latin typeface="Lexend" pitchFamily="2" charset="0"/>
              </a:rPr>
              <a:t>For example: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3998E0E-63ED-3892-4DF4-C0566D04E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87970" y="1961164"/>
            <a:ext cx="6445968" cy="27208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E78235B-1815-BF9F-23DD-838A61FEF7E1}"/>
              </a:ext>
            </a:extLst>
          </p:cNvPr>
          <p:cNvSpPr txBox="1"/>
          <p:nvPr/>
        </p:nvSpPr>
        <p:spPr>
          <a:xfrm>
            <a:off x="9572625" y="6442998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yourgenome.org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0927D-354D-B056-B4F2-DDA2D954A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3600"/>
          </a:xfrm>
          <a:solidFill>
            <a:srgbClr val="49B34F"/>
          </a:solidFill>
        </p:spPr>
        <p:txBody>
          <a:bodyPr/>
          <a:lstStyle/>
          <a:p>
            <a:r>
              <a:rPr lang="en-GB" dirty="0"/>
              <a:t>	</a:t>
            </a:r>
            <a:r>
              <a:rPr lang="en-GB" sz="4000" dirty="0">
                <a:solidFill>
                  <a:schemeClr val="bg1"/>
                </a:solidFill>
                <a:latin typeface="Lexend Medium" pitchFamily="2" charset="0"/>
              </a:rPr>
              <a:t>The benefits of identifying species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796CB8-6A0E-DFD3-3F5B-92C8CF6750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-6400"/>
            <a:ext cx="1270000" cy="1270000"/>
          </a:xfrm>
          <a:prstGeom prst="rect">
            <a:avLst/>
          </a:prstGeom>
        </p:spPr>
      </p:pic>
      <p:pic>
        <p:nvPicPr>
          <p:cNvPr id="1026" name="Picture 2" descr="Police urge pond owners to cover their waters with mesh or erect a wire fence to prevent otters from eating their fish">
            <a:extLst>
              <a:ext uri="{FF2B5EF4-FFF2-40B4-BE49-F238E27FC236}">
                <a16:creationId xmlns:a16="http://schemas.microsoft.com/office/drawing/2014/main" id="{AC5D1FEE-D689-FFF8-258D-BA9E07EB8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" y="1883529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4C1FAF-3F95-387B-01C9-6E0ECE000799}"/>
              </a:ext>
            </a:extLst>
          </p:cNvPr>
          <p:cNvSpPr txBox="1"/>
          <p:nvPr/>
        </p:nvSpPr>
        <p:spPr>
          <a:xfrm>
            <a:off x="231863" y="2997954"/>
            <a:ext cx="19409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</a:t>
            </a:r>
            <a:r>
              <a:rPr lang="en-GB" sz="800" dirty="0">
                <a:solidFill>
                  <a:srgbClr val="0A0A0A"/>
                </a:solidFill>
                <a:latin typeface="Lexend light" pitchFamily="2" charset="0"/>
              </a:rPr>
              <a:t>Education images / Universal Images Group Editorial</a:t>
            </a:r>
            <a:endParaRPr lang="en-GB" sz="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9B1A6B-5CB2-83A4-572A-5564D413DA78}"/>
              </a:ext>
            </a:extLst>
          </p:cNvPr>
          <p:cNvSpPr txBox="1"/>
          <p:nvPr/>
        </p:nvSpPr>
        <p:spPr>
          <a:xfrm>
            <a:off x="2285966" y="1759232"/>
            <a:ext cx="86360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latin typeface="Lexend" pitchFamily="2" charset="0"/>
              </a:rPr>
              <a:t>Predator</a:t>
            </a:r>
            <a:r>
              <a:rPr lang="en-GB" sz="2500" dirty="0">
                <a:latin typeface="Lexend Medium" pitchFamily="2" charset="0"/>
              </a:rPr>
              <a:t> </a:t>
            </a:r>
            <a:r>
              <a:rPr lang="en-GB" sz="2500" dirty="0">
                <a:latin typeface="Lexend" pitchFamily="2" charset="0"/>
              </a:rPr>
              <a:t>populations, if unchecked, can drastically reduce populations of prey.</a:t>
            </a:r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02E929E3-CC68-CBA0-BCA8-AACD42748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1" y="3429000"/>
            <a:ext cx="1834095" cy="126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CD583B-709A-0CE5-35BA-3306F9338336}"/>
              </a:ext>
            </a:extLst>
          </p:cNvPr>
          <p:cNvSpPr txBox="1"/>
          <p:nvPr/>
        </p:nvSpPr>
        <p:spPr>
          <a:xfrm>
            <a:off x="231863" y="4667543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</a:t>
            </a:r>
            <a:r>
              <a:rPr lang="en-GB" sz="800" dirty="0">
                <a:solidFill>
                  <a:srgbClr val="0A0A0A"/>
                </a:solidFill>
                <a:latin typeface="Lexend light" pitchFamily="2" charset="0"/>
              </a:rPr>
              <a:t>Peter Trimming</a:t>
            </a:r>
            <a:endParaRPr lang="en-GB" sz="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667877-AABC-4488-C38D-872E20423A20}"/>
              </a:ext>
            </a:extLst>
          </p:cNvPr>
          <p:cNvSpPr txBox="1"/>
          <p:nvPr/>
        </p:nvSpPr>
        <p:spPr>
          <a:xfrm>
            <a:off x="2285966" y="3321587"/>
            <a:ext cx="863022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latin typeface="Lexend" pitchFamily="2" charset="0"/>
              </a:rPr>
              <a:t>Endangered species </a:t>
            </a:r>
            <a:r>
              <a:rPr lang="en-GB" sz="2500" dirty="0">
                <a:latin typeface="Lexend" pitchFamily="2" charset="0"/>
              </a:rPr>
              <a:t>in an ecosystem may require additional measures for protection, such as maintaining water quality in their habitat.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013870B-91EB-EE04-1AEB-6B3CF5D5C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1" y="4991379"/>
            <a:ext cx="1834095" cy="131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A59760-3EDA-8169-0D09-A6EA7B19A23F}"/>
              </a:ext>
            </a:extLst>
          </p:cNvPr>
          <p:cNvSpPr txBox="1"/>
          <p:nvPr/>
        </p:nvSpPr>
        <p:spPr>
          <a:xfrm>
            <a:off x="231863" y="6287651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Chuck </a:t>
            </a:r>
            <a:r>
              <a:rPr lang="en-GB" sz="800" i="0" dirty="0" err="1">
                <a:solidFill>
                  <a:srgbClr val="0A0A0A"/>
                </a:solidFill>
                <a:effectLst/>
                <a:latin typeface="Lexend light" pitchFamily="2" charset="0"/>
              </a:rPr>
              <a:t>Homler</a:t>
            </a:r>
            <a:endParaRPr lang="en-GB" sz="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9BBB13-F20D-64B1-B9FE-70015C9CB735}"/>
              </a:ext>
            </a:extLst>
          </p:cNvPr>
          <p:cNvSpPr txBox="1"/>
          <p:nvPr/>
        </p:nvSpPr>
        <p:spPr>
          <a:xfrm>
            <a:off x="2285966" y="4869682"/>
            <a:ext cx="86302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latin typeface="Lexend" pitchFamily="2" charset="0"/>
              </a:rPr>
              <a:t>Invasive species </a:t>
            </a:r>
            <a:r>
              <a:rPr lang="en-GB" sz="2500" dirty="0">
                <a:latin typeface="Lexend" pitchFamily="2" charset="0"/>
              </a:rPr>
              <a:t>introduced into an area will not have evolved with predators and may bring new diseases –  factors which can lead to them outcompeting similar native species in the ecosystem.</a:t>
            </a:r>
          </a:p>
        </p:txBody>
      </p:sp>
    </p:spTree>
    <p:extLst>
      <p:ext uri="{BB962C8B-B14F-4D97-AF65-F5344CB8AC3E}">
        <p14:creationId xmlns:p14="http://schemas.microsoft.com/office/powerpoint/2010/main" val="4124532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B50D8-E43A-3A5B-3E97-9A071FCB5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6A6385D-FB56-6505-13E2-2175BCE11E4E}"/>
              </a:ext>
            </a:extLst>
          </p:cNvPr>
          <p:cNvSpPr txBox="1"/>
          <p:nvPr/>
        </p:nvSpPr>
        <p:spPr>
          <a:xfrm>
            <a:off x="310141" y="1301724"/>
            <a:ext cx="24362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latin typeface="Lexend" pitchFamily="2" charset="0"/>
              </a:rPr>
              <a:t>For example: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FC5282-AA16-3500-19F7-F7C5F5902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87970" y="1961164"/>
            <a:ext cx="6445968" cy="27208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CA8A3BE-AD06-6AE1-6F6A-F48D06CE2CFF}"/>
              </a:ext>
            </a:extLst>
          </p:cNvPr>
          <p:cNvSpPr txBox="1"/>
          <p:nvPr/>
        </p:nvSpPr>
        <p:spPr>
          <a:xfrm>
            <a:off x="9572625" y="6442998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yourgenome.org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76D8AB-924C-60C6-7891-21580433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3600"/>
          </a:xfrm>
          <a:solidFill>
            <a:srgbClr val="49B34F"/>
          </a:solidFill>
        </p:spPr>
        <p:txBody>
          <a:bodyPr/>
          <a:lstStyle/>
          <a:p>
            <a:r>
              <a:rPr lang="en-GB" dirty="0"/>
              <a:t>	</a:t>
            </a:r>
            <a:r>
              <a:rPr lang="en-GB" sz="4000" dirty="0">
                <a:solidFill>
                  <a:schemeClr val="bg1"/>
                </a:solidFill>
                <a:latin typeface="Lexend Medium" pitchFamily="2" charset="0"/>
              </a:rPr>
              <a:t>The benefits of identifying species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139D7F-B613-C5A6-A8D8-8147B749C0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-6400"/>
            <a:ext cx="1270000" cy="127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D88A4A-111B-B4C9-FA14-D5D0BCD10CC2}"/>
              </a:ext>
            </a:extLst>
          </p:cNvPr>
          <p:cNvSpPr txBox="1"/>
          <p:nvPr/>
        </p:nvSpPr>
        <p:spPr>
          <a:xfrm>
            <a:off x="287047" y="6404898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</a:t>
            </a:r>
            <a:r>
              <a:rPr lang="en-GB" sz="800" dirty="0">
                <a:solidFill>
                  <a:srgbClr val="0A0A0A"/>
                </a:solidFill>
                <a:latin typeface="Lexend light" pitchFamily="2" charset="0"/>
              </a:rPr>
              <a:t>Ian Alexander</a:t>
            </a:r>
            <a:endParaRPr lang="en-GB" sz="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9CEBCF-071E-1B44-F693-BFA5A11A7485}"/>
              </a:ext>
            </a:extLst>
          </p:cNvPr>
          <p:cNvSpPr txBox="1"/>
          <p:nvPr/>
        </p:nvSpPr>
        <p:spPr>
          <a:xfrm>
            <a:off x="2852189" y="1748606"/>
            <a:ext cx="81554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latin typeface="Lexend" pitchFamily="2" charset="0"/>
              </a:rPr>
              <a:t>Some species act as </a:t>
            </a:r>
            <a:r>
              <a:rPr lang="en-GB" sz="2500" b="1" dirty="0">
                <a:latin typeface="Lexend" pitchFamily="2" charset="0"/>
              </a:rPr>
              <a:t>indicators</a:t>
            </a:r>
            <a:r>
              <a:rPr lang="en-GB" sz="2500" dirty="0">
                <a:latin typeface="Lexend" pitchFamily="2" charset="0"/>
              </a:rPr>
              <a:t> for the health of an ecosystem, like water quality, and humans can actively maintain the environment to support their populations.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C427CE3-2F14-E583-FDD9-BC3C4CF39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6" y="1833276"/>
            <a:ext cx="2165076" cy="460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defined">
            <a:extLst>
              <a:ext uri="{FF2B5EF4-FFF2-40B4-BE49-F238E27FC236}">
                <a16:creationId xmlns:a16="http://schemas.microsoft.com/office/drawing/2014/main" id="{7AAA68FE-BFC1-DF01-F27B-52D2AE3BE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533" y="3678426"/>
            <a:ext cx="2243015" cy="276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45C1F4-4C93-9C1F-B288-D264D537DD12}"/>
              </a:ext>
            </a:extLst>
          </p:cNvPr>
          <p:cNvSpPr txBox="1"/>
          <p:nvPr/>
        </p:nvSpPr>
        <p:spPr>
          <a:xfrm>
            <a:off x="2769663" y="6404898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Richard Bartz</a:t>
            </a:r>
            <a:endParaRPr lang="en-GB" sz="800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C5055CF7-A17C-4B86-4109-46F426A41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079" y="3678426"/>
            <a:ext cx="5490081" cy="17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9B878C-811E-8176-6BED-BE4EE69255F9}"/>
              </a:ext>
            </a:extLst>
          </p:cNvPr>
          <p:cNvSpPr txBox="1"/>
          <p:nvPr/>
        </p:nvSpPr>
        <p:spPr>
          <a:xfrm>
            <a:off x="5343601" y="5365864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Thom Quine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141430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20857-0256-A423-12AD-4DE5166BA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tream with plants and trees&#10;&#10;AI-generated content may be incorrect.">
            <a:extLst>
              <a:ext uri="{FF2B5EF4-FFF2-40B4-BE49-F238E27FC236}">
                <a16:creationId xmlns:a16="http://schemas.microsoft.com/office/drawing/2014/main" id="{D46398CC-17FE-6173-2077-00D62F2687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4"/>
          <a:stretch/>
        </p:blipFill>
        <p:spPr>
          <a:xfrm>
            <a:off x="5889358" y="2878782"/>
            <a:ext cx="4992954" cy="3396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C9C7DC-041D-CAE1-C6F9-720C7C8C80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87970" y="1961164"/>
            <a:ext cx="6445968" cy="27208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B1C2E2-94EC-ACDC-5B5B-49A33769C1E2}"/>
              </a:ext>
            </a:extLst>
          </p:cNvPr>
          <p:cNvSpPr txBox="1"/>
          <p:nvPr/>
        </p:nvSpPr>
        <p:spPr>
          <a:xfrm>
            <a:off x="9572625" y="6442998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yourgenome.org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00900-D259-801D-F721-61025AFA4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3600"/>
          </a:xfrm>
          <a:solidFill>
            <a:srgbClr val="49B34F"/>
          </a:solidFill>
        </p:spPr>
        <p:txBody>
          <a:bodyPr/>
          <a:lstStyle/>
          <a:p>
            <a:r>
              <a:rPr lang="en-GB" dirty="0"/>
              <a:t>	</a:t>
            </a:r>
            <a:r>
              <a:rPr lang="en-GB" sz="4000" dirty="0">
                <a:solidFill>
                  <a:schemeClr val="bg1"/>
                </a:solidFill>
                <a:latin typeface="Lexend Medium" pitchFamily="2" charset="0"/>
              </a:rPr>
              <a:t>Wild DNA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39374-6D66-05D4-698E-21F3B6C69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6" y="2927600"/>
            <a:ext cx="5591174" cy="3396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500" dirty="0">
                <a:latin typeface="Lexend" pitchFamily="2" charset="0"/>
              </a:rPr>
              <a:t>Working in groups, you need to:</a:t>
            </a:r>
          </a:p>
          <a:p>
            <a:pPr marL="457200" indent="-457200">
              <a:spcBef>
                <a:spcPts val="1800"/>
              </a:spcBef>
              <a:buAutoNum type="arabicPeriod"/>
            </a:pPr>
            <a:r>
              <a:rPr lang="en-GB" sz="2500" dirty="0">
                <a:latin typeface="Lexend" pitchFamily="2" charset="0"/>
              </a:rPr>
              <a:t>Identify the species living in your location using bioinformatics to compare eDNA sequences to an online DNA database</a:t>
            </a:r>
          </a:p>
          <a:p>
            <a:pPr marL="457200" indent="-457200">
              <a:spcBef>
                <a:spcPts val="1800"/>
              </a:spcBef>
              <a:buAutoNum type="arabicPeriod"/>
            </a:pPr>
            <a:r>
              <a:rPr lang="en-GB" sz="2500" dirty="0">
                <a:latin typeface="Lexend" pitchFamily="2" charset="0"/>
              </a:rPr>
              <a:t>Consider the impact of these organisms on the ecosystem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C61254-12ED-1968-6A83-952D2974D9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-6400"/>
            <a:ext cx="1270000" cy="127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B9FB2F-E97F-49F8-36C2-A57ACA04DF11}"/>
              </a:ext>
            </a:extLst>
          </p:cNvPr>
          <p:cNvSpPr txBox="1"/>
          <p:nvPr/>
        </p:nvSpPr>
        <p:spPr>
          <a:xfrm>
            <a:off x="200025" y="1562491"/>
            <a:ext cx="105505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500" dirty="0">
                <a:latin typeface="Lexend" pitchFamily="2" charset="0"/>
              </a:rPr>
              <a:t>Your company has been asked to carry out an ecological survey of a wetlands area and river system.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5A7582-D495-FAF0-3B1F-CC7AADD831D0}"/>
              </a:ext>
            </a:extLst>
          </p:cNvPr>
          <p:cNvSpPr txBox="1"/>
          <p:nvPr/>
        </p:nvSpPr>
        <p:spPr>
          <a:xfrm>
            <a:off x="5754255" y="6223860"/>
            <a:ext cx="341745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i="0" dirty="0">
                <a:solidFill>
                  <a:srgbClr val="0A0A0A"/>
                </a:solidFill>
                <a:effectLst/>
                <a:latin typeface="Lexend Light" pitchFamily="2" charset="0"/>
              </a:rPr>
              <a:t> Image credit: </a:t>
            </a:r>
            <a:r>
              <a:rPr lang="en-GB" sz="1000" dirty="0" err="1">
                <a:solidFill>
                  <a:srgbClr val="202122"/>
                </a:solidFill>
                <a:latin typeface="Lexend Light" pitchFamily="2" charset="0"/>
              </a:rPr>
              <a:t>Wellcome</a:t>
            </a:r>
            <a:r>
              <a:rPr lang="en-GB" sz="1000" dirty="0">
                <a:solidFill>
                  <a:srgbClr val="202122"/>
                </a:solidFill>
                <a:latin typeface="Lexend Light" pitchFamily="2" charset="0"/>
              </a:rPr>
              <a:t> Connecting Science</a:t>
            </a:r>
            <a:endParaRPr lang="en-GB" sz="1000" dirty="0">
              <a:latin typeface="Lexen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248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87970" y="1961164"/>
            <a:ext cx="6445968" cy="27208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572625" y="6442998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yourgenome.org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3600"/>
          </a:xfrm>
          <a:solidFill>
            <a:srgbClr val="49B34F"/>
          </a:solidFill>
        </p:spPr>
        <p:txBody>
          <a:bodyPr/>
          <a:lstStyle/>
          <a:p>
            <a:r>
              <a:rPr lang="en-GB" dirty="0"/>
              <a:t>	</a:t>
            </a:r>
            <a:r>
              <a:rPr lang="en-GB" sz="4000" dirty="0">
                <a:solidFill>
                  <a:schemeClr val="bg1"/>
                </a:solidFill>
                <a:latin typeface="Lexend Medium" pitchFamily="2" charset="0"/>
              </a:rPr>
              <a:t>Wild DNA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1440000"/>
            <a:ext cx="6363127" cy="1601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500" b="1" dirty="0">
                <a:latin typeface="Lexend" pitchFamily="2" charset="0"/>
              </a:rPr>
              <a:t>Step 1:  </a:t>
            </a:r>
          </a:p>
          <a:p>
            <a:pPr marL="0" indent="0">
              <a:buNone/>
            </a:pPr>
            <a:r>
              <a:rPr lang="en-GB" sz="2500" dirty="0">
                <a:latin typeface="Lexend" pitchFamily="2" charset="0"/>
              </a:rPr>
              <a:t>Open the ‘Site data file’ document for your location on your computer.</a:t>
            </a:r>
          </a:p>
          <a:p>
            <a:pPr marL="0" indent="0">
              <a:buNone/>
            </a:pPr>
            <a:endParaRPr lang="en-GB" sz="2500" dirty="0">
              <a:latin typeface="Lexend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-6400"/>
            <a:ext cx="1270000" cy="127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C3787C-C548-F4C7-1D33-DF628390C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8441" y="1521953"/>
            <a:ext cx="3481407" cy="4921045"/>
          </a:xfrm>
          <a:prstGeom prst="rect">
            <a:avLst/>
          </a:prstGeom>
          <a:ln w="3175">
            <a:solidFill>
              <a:srgbClr val="747474"/>
            </a:solidFill>
          </a:ln>
        </p:spPr>
      </p:pic>
    </p:spTree>
    <p:extLst>
      <p:ext uri="{BB962C8B-B14F-4D97-AF65-F5344CB8AC3E}">
        <p14:creationId xmlns:p14="http://schemas.microsoft.com/office/powerpoint/2010/main" val="3518083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87970" y="1961164"/>
            <a:ext cx="6445968" cy="27208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572625" y="6442998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yourgenome.org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3600"/>
          </a:xfrm>
          <a:solidFill>
            <a:srgbClr val="49B34F"/>
          </a:solidFill>
        </p:spPr>
        <p:txBody>
          <a:bodyPr/>
          <a:lstStyle/>
          <a:p>
            <a:r>
              <a:rPr lang="en-GB" dirty="0"/>
              <a:t>	</a:t>
            </a:r>
            <a:r>
              <a:rPr lang="en-GB" sz="4000" dirty="0">
                <a:solidFill>
                  <a:schemeClr val="bg1"/>
                </a:solidFill>
                <a:latin typeface="Lexend Medium" pitchFamily="2" charset="0"/>
              </a:rPr>
              <a:t>Wild DNA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2" y="1440000"/>
            <a:ext cx="5845686" cy="12636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500" b="1" dirty="0">
                <a:latin typeface="Lexend" pitchFamily="2" charset="0"/>
              </a:rPr>
              <a:t>Step 2:  				</a:t>
            </a:r>
          </a:p>
          <a:p>
            <a:pPr marL="0" indent="0">
              <a:buNone/>
            </a:pPr>
            <a:r>
              <a:rPr lang="en-GB" sz="2500" dirty="0">
                <a:latin typeface="Lexend" pitchFamily="2" charset="0"/>
              </a:rPr>
              <a:t>Go to </a:t>
            </a:r>
            <a:r>
              <a:rPr lang="en-GB" sz="2500" dirty="0">
                <a:latin typeface="Lexend" pitchFamily="2" charset="0"/>
                <a:hlinkClick r:id="rId4"/>
              </a:rPr>
              <a:t>https://blast.ncbi.nlm.nih.gov</a:t>
            </a:r>
            <a:endParaRPr lang="en-GB" sz="2500" dirty="0">
              <a:latin typeface="Lexend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-6400"/>
            <a:ext cx="1270000" cy="1270000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A19E02E-E65B-E947-CC2B-32FFE8187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7" y="2501404"/>
            <a:ext cx="10036450" cy="389901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41439E1-D1CD-ABA7-AB17-FDFD2D29DB50}"/>
              </a:ext>
            </a:extLst>
          </p:cNvPr>
          <p:cNvSpPr/>
          <p:nvPr/>
        </p:nvSpPr>
        <p:spPr>
          <a:xfrm>
            <a:off x="403122" y="4726890"/>
            <a:ext cx="3234813" cy="1759446"/>
          </a:xfrm>
          <a:prstGeom prst="roundRect">
            <a:avLst>
              <a:gd name="adj" fmla="val 7458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0B2342-09CF-D1E0-558C-CF65C8F023B2}"/>
              </a:ext>
            </a:extLst>
          </p:cNvPr>
          <p:cNvSpPr txBox="1">
            <a:spLocks/>
          </p:cNvSpPr>
          <p:nvPr/>
        </p:nvSpPr>
        <p:spPr>
          <a:xfrm>
            <a:off x="6305525" y="1440000"/>
            <a:ext cx="4275389" cy="1263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500" b="1" dirty="0">
                <a:latin typeface="Lexend" pitchFamily="2" charset="0"/>
              </a:rPr>
              <a:t>Step 3: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500" dirty="0">
                <a:latin typeface="Lexend" pitchFamily="2" charset="0"/>
              </a:rPr>
              <a:t>Click ‘Nucleotide BLAST’.</a:t>
            </a:r>
          </a:p>
        </p:txBody>
      </p:sp>
    </p:spTree>
    <p:extLst>
      <p:ext uri="{BB962C8B-B14F-4D97-AF65-F5344CB8AC3E}">
        <p14:creationId xmlns:p14="http://schemas.microsoft.com/office/powerpoint/2010/main" val="3473073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87970" y="1961164"/>
            <a:ext cx="6445968" cy="27208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572625" y="6442998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yourgenome.org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3600"/>
          </a:xfrm>
          <a:solidFill>
            <a:srgbClr val="49B34F"/>
          </a:solidFill>
        </p:spPr>
        <p:txBody>
          <a:bodyPr/>
          <a:lstStyle/>
          <a:p>
            <a:r>
              <a:rPr lang="en-GB" dirty="0"/>
              <a:t>	</a:t>
            </a:r>
            <a:r>
              <a:rPr lang="en-GB" sz="4000" dirty="0">
                <a:solidFill>
                  <a:schemeClr val="bg1"/>
                </a:solidFill>
                <a:latin typeface="Lexend Medium" pitchFamily="2" charset="0"/>
              </a:rPr>
              <a:t>Wild DNA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1440000"/>
            <a:ext cx="7759866" cy="1601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500" b="1" dirty="0">
                <a:latin typeface="Lexend" pitchFamily="2" charset="0"/>
              </a:rPr>
              <a:t>Step 4:  </a:t>
            </a:r>
          </a:p>
          <a:p>
            <a:pPr marL="0" indent="0">
              <a:buNone/>
            </a:pPr>
            <a:r>
              <a:rPr lang="en-GB" sz="2500" dirty="0">
                <a:latin typeface="Lexend" pitchFamily="2" charset="0"/>
              </a:rPr>
              <a:t>Copy your DNA sequence and paste into the ‘Enter Query Sequence Box’.</a:t>
            </a:r>
          </a:p>
          <a:p>
            <a:pPr marL="0" indent="0">
              <a:buNone/>
            </a:pPr>
            <a:endParaRPr lang="en-GB" sz="2500" dirty="0">
              <a:latin typeface="Lexend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-6400"/>
            <a:ext cx="1270000" cy="1270000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D990F75-C617-A7C6-C362-FE0E8A563A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0" y="2879601"/>
            <a:ext cx="9659679" cy="366496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0B27FE-8057-DBC9-DF5B-7F18B78245E7}"/>
              </a:ext>
            </a:extLst>
          </p:cNvPr>
          <p:cNvSpPr/>
          <p:nvPr/>
        </p:nvSpPr>
        <p:spPr>
          <a:xfrm>
            <a:off x="688258" y="3429000"/>
            <a:ext cx="6587614" cy="1437968"/>
          </a:xfrm>
          <a:prstGeom prst="roundRect">
            <a:avLst>
              <a:gd name="adj" fmla="val 7458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349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87970" y="1961164"/>
            <a:ext cx="6445968" cy="27208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572625" y="6442998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yourgenome.org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3600"/>
          </a:xfrm>
          <a:solidFill>
            <a:srgbClr val="49B34F"/>
          </a:solidFill>
        </p:spPr>
        <p:txBody>
          <a:bodyPr/>
          <a:lstStyle/>
          <a:p>
            <a:r>
              <a:rPr lang="en-GB" dirty="0"/>
              <a:t>	</a:t>
            </a:r>
            <a:r>
              <a:rPr lang="en-GB" sz="4000" dirty="0">
                <a:solidFill>
                  <a:schemeClr val="bg1"/>
                </a:solidFill>
                <a:latin typeface="Lexend Medium" pitchFamily="2" charset="0"/>
              </a:rPr>
              <a:t>Wild DNA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50" y="1440000"/>
            <a:ext cx="8141266" cy="1601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500" b="1" dirty="0">
                <a:latin typeface="Lexend" pitchFamily="2" charset="0"/>
              </a:rPr>
              <a:t>Step 5:  </a:t>
            </a:r>
          </a:p>
          <a:p>
            <a:pPr marL="0" indent="0">
              <a:buNone/>
            </a:pPr>
            <a:r>
              <a:rPr lang="en-GB" sz="2500" dirty="0">
                <a:latin typeface="Lexend" pitchFamily="2" charset="0"/>
              </a:rPr>
              <a:t>Click ‘BLAST’ at the bottom of the page to search the DNA database for a matching sequence.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-6400"/>
            <a:ext cx="1270000" cy="127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FD46C4-66CE-2831-A9A4-86BCE00C9D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51" y="3583058"/>
            <a:ext cx="10599750" cy="96542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8DFE28-5A31-BA35-D1FB-9DB6E08CEFAE}"/>
              </a:ext>
            </a:extLst>
          </p:cNvPr>
          <p:cNvSpPr/>
          <p:nvPr/>
        </p:nvSpPr>
        <p:spPr>
          <a:xfrm>
            <a:off x="560439" y="3667432"/>
            <a:ext cx="1818967" cy="678426"/>
          </a:xfrm>
          <a:prstGeom prst="roundRect">
            <a:avLst>
              <a:gd name="adj" fmla="val 7458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470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87970" y="1961164"/>
            <a:ext cx="6445968" cy="27208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572625" y="6442998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yourgenome.org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3600"/>
          </a:xfrm>
          <a:solidFill>
            <a:srgbClr val="49B34F"/>
          </a:solidFill>
        </p:spPr>
        <p:txBody>
          <a:bodyPr/>
          <a:lstStyle/>
          <a:p>
            <a:r>
              <a:rPr lang="en-GB" dirty="0"/>
              <a:t>	</a:t>
            </a:r>
            <a:r>
              <a:rPr lang="en-GB" sz="4000" dirty="0">
                <a:solidFill>
                  <a:schemeClr val="bg1"/>
                </a:solidFill>
                <a:latin typeface="Lexend Medium" pitchFamily="2" charset="0"/>
              </a:rPr>
              <a:t>Wild DNA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1440000"/>
            <a:ext cx="10598000" cy="2164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500" b="1" dirty="0">
                <a:latin typeface="Lexend" pitchFamily="2" charset="0"/>
              </a:rPr>
              <a:t>Step 6:  </a:t>
            </a:r>
          </a:p>
          <a:p>
            <a:pPr marL="0" indent="0">
              <a:buNone/>
            </a:pPr>
            <a:r>
              <a:rPr lang="en-GB" sz="2500" dirty="0">
                <a:latin typeface="Lexend" pitchFamily="2" charset="0"/>
              </a:rPr>
              <a:t>On the results page, scroll down to ‘Sequences producing significant alignments’.</a:t>
            </a:r>
          </a:p>
          <a:p>
            <a:pPr marL="0" indent="0">
              <a:buNone/>
            </a:pPr>
            <a:r>
              <a:rPr lang="en-GB" sz="2500" dirty="0">
                <a:latin typeface="Lexend" pitchFamily="2" charset="0"/>
              </a:rPr>
              <a:t>This will show a description of the sample your eDNA matches and the scientific name of the species.</a:t>
            </a:r>
          </a:p>
          <a:p>
            <a:pPr marL="0" indent="0">
              <a:buNone/>
            </a:pPr>
            <a:endParaRPr lang="en-GB" sz="2500" dirty="0">
              <a:latin typeface="Lexend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-6400"/>
            <a:ext cx="1270000" cy="1270000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0C88531-1E53-D7F5-6725-BA6D26B457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81" y="3673034"/>
            <a:ext cx="10550819" cy="207739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9B8B8A7-12B7-4FF4-F4CA-8FBC4B13C664}"/>
              </a:ext>
            </a:extLst>
          </p:cNvPr>
          <p:cNvCxnSpPr/>
          <p:nvPr/>
        </p:nvCxnSpPr>
        <p:spPr>
          <a:xfrm>
            <a:off x="2035277" y="5220929"/>
            <a:ext cx="0" cy="816077"/>
          </a:xfrm>
          <a:prstGeom prst="straightConnector1">
            <a:avLst/>
          </a:prstGeom>
          <a:ln w="50800">
            <a:solidFill>
              <a:schemeClr val="tx1"/>
            </a:solidFill>
            <a:headEnd type="none" w="med" len="med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35DF97-3522-5B4C-D34E-74409168C5E7}"/>
              </a:ext>
            </a:extLst>
          </p:cNvPr>
          <p:cNvCxnSpPr/>
          <p:nvPr/>
        </p:nvCxnSpPr>
        <p:spPr>
          <a:xfrm>
            <a:off x="6661354" y="5220928"/>
            <a:ext cx="0" cy="816077"/>
          </a:xfrm>
          <a:prstGeom prst="straightConnector1">
            <a:avLst/>
          </a:prstGeom>
          <a:ln w="50800">
            <a:solidFill>
              <a:schemeClr val="tx1"/>
            </a:solidFill>
            <a:headEnd type="none" w="med" len="med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C11ADCC-8E42-BECD-FF26-7D94A4B0AAEC}"/>
              </a:ext>
            </a:extLst>
          </p:cNvPr>
          <p:cNvSpPr txBox="1"/>
          <p:nvPr/>
        </p:nvSpPr>
        <p:spPr>
          <a:xfrm>
            <a:off x="382096" y="6073636"/>
            <a:ext cx="361526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500" dirty="0">
                <a:latin typeface="Lexend Light" pitchFamily="2" charset="0"/>
              </a:rPr>
              <a:t>Description of sample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8033DA-2C1A-38D9-C86B-F0602C5DE737}"/>
              </a:ext>
            </a:extLst>
          </p:cNvPr>
          <p:cNvSpPr txBox="1"/>
          <p:nvPr/>
        </p:nvSpPr>
        <p:spPr>
          <a:xfrm>
            <a:off x="4462516" y="6065248"/>
            <a:ext cx="426077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500" dirty="0">
                <a:latin typeface="Lexend Light" pitchFamily="2" charset="0"/>
              </a:rPr>
              <a:t>Scientific name of species</a:t>
            </a:r>
          </a:p>
        </p:txBody>
      </p:sp>
    </p:spTree>
    <p:extLst>
      <p:ext uri="{BB962C8B-B14F-4D97-AF65-F5344CB8AC3E}">
        <p14:creationId xmlns:p14="http://schemas.microsoft.com/office/powerpoint/2010/main" val="4240106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87970" y="1961164"/>
            <a:ext cx="6445968" cy="27208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572625" y="6442998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yourgenome.org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3600"/>
          </a:xfrm>
          <a:solidFill>
            <a:srgbClr val="49B34F"/>
          </a:solidFill>
        </p:spPr>
        <p:txBody>
          <a:bodyPr/>
          <a:lstStyle/>
          <a:p>
            <a:r>
              <a:rPr lang="en-GB" dirty="0"/>
              <a:t>	</a:t>
            </a:r>
            <a:r>
              <a:rPr lang="en-GB" sz="4000" dirty="0">
                <a:solidFill>
                  <a:schemeClr val="bg1"/>
                </a:solidFill>
                <a:latin typeface="Lexend Medium" pitchFamily="2" charset="0"/>
              </a:rPr>
              <a:t>Wild DNA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1440000"/>
            <a:ext cx="5972025" cy="3389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500" b="1" dirty="0">
                <a:latin typeface="Lexend" pitchFamily="2" charset="0"/>
              </a:rPr>
              <a:t>Step 7:  </a:t>
            </a:r>
          </a:p>
          <a:p>
            <a:pPr marL="0" indent="0">
              <a:buNone/>
            </a:pPr>
            <a:r>
              <a:rPr lang="en-GB" sz="2500" dirty="0">
                <a:latin typeface="Lexend" pitchFamily="2" charset="0"/>
              </a:rPr>
              <a:t>Once you have identified a species present at your site, use the ‘River species list’ document to find out:</a:t>
            </a:r>
          </a:p>
          <a:p>
            <a:r>
              <a:rPr lang="en-GB" sz="2500" dirty="0">
                <a:latin typeface="Lexend" pitchFamily="2" charset="0"/>
              </a:rPr>
              <a:t>its common name</a:t>
            </a:r>
          </a:p>
          <a:p>
            <a:r>
              <a:rPr lang="en-GB" sz="2500" dirty="0">
                <a:latin typeface="Lexend" pitchFamily="2" charset="0"/>
              </a:rPr>
              <a:t>facts about it</a:t>
            </a:r>
          </a:p>
          <a:p>
            <a:r>
              <a:rPr lang="en-GB" sz="2500" dirty="0">
                <a:latin typeface="Lexend" pitchFamily="2" charset="0"/>
              </a:rPr>
              <a:t>its conservation status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-6400"/>
            <a:ext cx="1270000" cy="127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D4D68E-3B27-B1BD-A54F-9B33C797E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8451" y="1413252"/>
            <a:ext cx="3706761" cy="5235142"/>
          </a:xfrm>
          <a:prstGeom prst="rect">
            <a:avLst/>
          </a:prstGeom>
          <a:ln w="3175">
            <a:solidFill>
              <a:srgbClr val="747474"/>
            </a:solidFill>
          </a:ln>
        </p:spPr>
      </p:pic>
    </p:spTree>
    <p:extLst>
      <p:ext uri="{BB962C8B-B14F-4D97-AF65-F5344CB8AC3E}">
        <p14:creationId xmlns:p14="http://schemas.microsoft.com/office/powerpoint/2010/main" val="3028170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87970" y="1961164"/>
            <a:ext cx="6445968" cy="27208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572625" y="6442998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yourgenome.org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3600"/>
          </a:xfrm>
          <a:solidFill>
            <a:srgbClr val="49B34F"/>
          </a:solidFill>
        </p:spPr>
        <p:txBody>
          <a:bodyPr/>
          <a:lstStyle/>
          <a:p>
            <a:r>
              <a:rPr lang="en-GB" dirty="0"/>
              <a:t>	</a:t>
            </a:r>
            <a:r>
              <a:rPr lang="en-GB" sz="4000" dirty="0">
                <a:solidFill>
                  <a:schemeClr val="bg1"/>
                </a:solidFill>
                <a:latin typeface="Lexend Medium" pitchFamily="2" charset="0"/>
              </a:rPr>
              <a:t>Wild DNA challenge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-6400"/>
            <a:ext cx="1270000" cy="1270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9D69FCE-DFBC-31C5-CE24-C23EA1DD9006}"/>
              </a:ext>
            </a:extLst>
          </p:cNvPr>
          <p:cNvSpPr txBox="1">
            <a:spLocks/>
          </p:cNvSpPr>
          <p:nvPr/>
        </p:nvSpPr>
        <p:spPr>
          <a:xfrm>
            <a:off x="324000" y="1440000"/>
            <a:ext cx="6266351" cy="132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500" b="1" dirty="0">
                <a:latin typeface="Lexend" pitchFamily="2" charset="0"/>
              </a:rPr>
              <a:t>Step 8: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500" dirty="0">
                <a:latin typeface="Lexend" pitchFamily="2" charset="0"/>
              </a:rPr>
              <a:t>Put a tick on your ‘Site report’ sheet to record the presence of the species.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exend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3072C9-5A49-9960-B512-8C04FAE49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4081" y="1413252"/>
            <a:ext cx="3706760" cy="5249288"/>
          </a:xfrm>
          <a:prstGeom prst="rect">
            <a:avLst/>
          </a:prstGeom>
          <a:ln w="3175">
            <a:solidFill>
              <a:srgbClr val="747474"/>
            </a:solidFill>
          </a:ln>
        </p:spPr>
      </p:pic>
    </p:spTree>
    <p:extLst>
      <p:ext uri="{BB962C8B-B14F-4D97-AF65-F5344CB8AC3E}">
        <p14:creationId xmlns:p14="http://schemas.microsoft.com/office/powerpoint/2010/main" val="351788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87970" y="1961164"/>
            <a:ext cx="6445968" cy="27208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572625" y="6442998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yourgenome.org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3600"/>
          </a:xfrm>
          <a:solidFill>
            <a:srgbClr val="49B34F"/>
          </a:solidFill>
        </p:spPr>
        <p:txBody>
          <a:bodyPr/>
          <a:lstStyle/>
          <a:p>
            <a:r>
              <a:rPr lang="en-GB" dirty="0"/>
              <a:t>	</a:t>
            </a:r>
            <a:r>
              <a:rPr lang="en-GB" sz="4000" dirty="0">
                <a:solidFill>
                  <a:schemeClr val="bg1"/>
                </a:solidFill>
                <a:latin typeface="Lexend Medium" pitchFamily="2" charset="0"/>
              </a:rPr>
              <a:t>DNA function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613" y="1986115"/>
            <a:ext cx="8906387" cy="455711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2500" dirty="0">
                <a:latin typeface="Lexend" pitchFamily="2" charset="0"/>
              </a:rPr>
              <a:t>DNA is the long molecule that contains the instructions for an organism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2500" dirty="0">
                <a:latin typeface="Lexend" pitchFamily="2" charset="0"/>
              </a:rPr>
              <a:t>These instructions give the information needed for an organism to develop, grow and function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2500" dirty="0">
                <a:latin typeface="Lexend" pitchFamily="2" charset="0"/>
              </a:rPr>
              <a:t>Different organisms have different instructions in their DNA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2500" dirty="0">
                <a:latin typeface="Lexend" pitchFamily="2" charset="0"/>
              </a:rPr>
              <a:t>The instructions for an organism are found in their DNA sequence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-6400"/>
            <a:ext cx="1270000" cy="1270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2A6007D-A696-9126-10D3-CEC6BFA658D4}"/>
              </a:ext>
            </a:extLst>
          </p:cNvPr>
          <p:cNvGrpSpPr/>
          <p:nvPr/>
        </p:nvGrpSpPr>
        <p:grpSpPr>
          <a:xfrm>
            <a:off x="100218" y="1518947"/>
            <a:ext cx="2244377" cy="4924051"/>
            <a:chOff x="223520" y="1620520"/>
            <a:chExt cx="1884680" cy="3606800"/>
          </a:xfrm>
        </p:grpSpPr>
        <p:pic>
          <p:nvPicPr>
            <p:cNvPr id="10" name="Graphic 9" descr="DNA outline">
              <a:extLst>
                <a:ext uri="{FF2B5EF4-FFF2-40B4-BE49-F238E27FC236}">
                  <a16:creationId xmlns:a16="http://schemas.microsoft.com/office/drawing/2014/main" id="{757ACC97-F756-6F70-EE0F-6BC6A4FCC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23520" y="1620520"/>
              <a:ext cx="1884680" cy="1884680"/>
            </a:xfrm>
            <a:prstGeom prst="rect">
              <a:avLst/>
            </a:prstGeom>
          </p:spPr>
        </p:pic>
        <p:pic>
          <p:nvPicPr>
            <p:cNvPr id="11" name="Graphic 10" descr="DNA outline">
              <a:extLst>
                <a:ext uri="{FF2B5EF4-FFF2-40B4-BE49-F238E27FC236}">
                  <a16:creationId xmlns:a16="http://schemas.microsoft.com/office/drawing/2014/main" id="{0E13D083-7463-092C-D892-F67F024C3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23520" y="3342640"/>
              <a:ext cx="1884680" cy="18846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2289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87970" y="1961164"/>
            <a:ext cx="6445968" cy="27208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572625" y="6442998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yourgenome.org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3600"/>
          </a:xfrm>
          <a:solidFill>
            <a:srgbClr val="49B34F"/>
          </a:solidFill>
        </p:spPr>
        <p:txBody>
          <a:bodyPr/>
          <a:lstStyle/>
          <a:p>
            <a:r>
              <a:rPr lang="en-GB" dirty="0"/>
              <a:t>	</a:t>
            </a:r>
            <a:r>
              <a:rPr lang="en-GB" sz="4000" dirty="0">
                <a:solidFill>
                  <a:schemeClr val="bg1"/>
                </a:solidFill>
                <a:latin typeface="Lexend Medium" pitchFamily="2" charset="0"/>
              </a:rPr>
              <a:t>Wild DNA challenge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-6400"/>
            <a:ext cx="1270000" cy="1270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19CF77A-C684-D1A1-FA67-CFD4572E00A7}"/>
              </a:ext>
            </a:extLst>
          </p:cNvPr>
          <p:cNvSpPr txBox="1">
            <a:spLocks/>
          </p:cNvSpPr>
          <p:nvPr/>
        </p:nvSpPr>
        <p:spPr>
          <a:xfrm>
            <a:off x="324000" y="1440000"/>
            <a:ext cx="10649901" cy="4193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500" b="1" dirty="0">
                <a:latin typeface="Lexend" pitchFamily="2" charset="0"/>
              </a:rPr>
              <a:t>Step 9: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500" dirty="0">
                <a:latin typeface="Lexend" pitchFamily="2" charset="0"/>
              </a:rPr>
              <a:t>Repeat steps 3-8 to identify which species each DNA sequence comes from, and to complete the table on your ‘Site report’ sheet.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exend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500" b="1" dirty="0">
                <a:latin typeface="Lexend" pitchFamily="2" charset="0"/>
              </a:rPr>
              <a:t>Step 10: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500" dirty="0">
                <a:latin typeface="Lexend" pitchFamily="2" charset="0"/>
              </a:rPr>
              <a:t>Consider the impact each species at your site may have on the ecosystem. Find out more about each species using the ‘River species list’</a:t>
            </a:r>
          </a:p>
          <a:p>
            <a:pPr marL="628650" indent="-274638"/>
            <a:r>
              <a:rPr lang="en-GB" sz="2500" dirty="0">
                <a:latin typeface="Lexend" pitchFamily="2" charset="0"/>
              </a:rPr>
              <a:t>Which are predators?</a:t>
            </a:r>
          </a:p>
          <a:p>
            <a:pPr marL="628650" indent="-274638"/>
            <a:r>
              <a:rPr lang="en-GB" sz="2500" dirty="0">
                <a:latin typeface="Lexend" pitchFamily="2" charset="0"/>
              </a:rPr>
              <a:t>Are there any endangered species present?</a:t>
            </a:r>
          </a:p>
          <a:p>
            <a:pPr marL="628650" indent="-274638"/>
            <a:r>
              <a:rPr lang="en-GB" sz="2500" dirty="0">
                <a:latin typeface="Lexend" pitchFamily="2" charset="0"/>
              </a:rPr>
              <a:t>Are there any invasive species present?</a:t>
            </a:r>
          </a:p>
          <a:p>
            <a:pPr marL="628650" indent="-274638"/>
            <a:r>
              <a:rPr lang="en-GB" sz="2500" dirty="0">
                <a:latin typeface="Lexend" pitchFamily="2" charset="0"/>
              </a:rPr>
              <a:t>Are any species indicators of good water quality?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exend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exe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134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87970" y="1961164"/>
            <a:ext cx="6445968" cy="27208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572625" y="6442998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yourgenome.org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3600"/>
          </a:xfrm>
          <a:solidFill>
            <a:srgbClr val="49B34F"/>
          </a:solidFill>
        </p:spPr>
        <p:txBody>
          <a:bodyPr/>
          <a:lstStyle/>
          <a:p>
            <a:r>
              <a:rPr lang="en-GB" dirty="0"/>
              <a:t>	</a:t>
            </a:r>
            <a:r>
              <a:rPr lang="en-GB" sz="4000" dirty="0">
                <a:solidFill>
                  <a:schemeClr val="bg1"/>
                </a:solidFill>
                <a:latin typeface="Lexend Medium" pitchFamily="2" charset="0"/>
              </a:rPr>
              <a:t>Wild DNA challenge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-6400"/>
            <a:ext cx="1270000" cy="1270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4B1451-9303-B94F-0FC0-5AF07146C279}"/>
              </a:ext>
            </a:extLst>
          </p:cNvPr>
          <p:cNvSpPr txBox="1">
            <a:spLocks/>
          </p:cNvSpPr>
          <p:nvPr/>
        </p:nvSpPr>
        <p:spPr>
          <a:xfrm>
            <a:off x="324000" y="1440000"/>
            <a:ext cx="6266351" cy="132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500" b="1" dirty="0">
                <a:latin typeface="Lexend" pitchFamily="2" charset="0"/>
              </a:rPr>
              <a:t>Step 11: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500" dirty="0">
                <a:latin typeface="Lexend" pitchFamily="2" charset="0"/>
              </a:rPr>
              <a:t>Record your findings on the second side of your ‘Site report’ sheet.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exend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66C1E9-6BBF-7A02-15E9-8920D197F4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109" y="1401837"/>
            <a:ext cx="3695735" cy="5241969"/>
          </a:xfrm>
          <a:prstGeom prst="rect">
            <a:avLst/>
          </a:prstGeom>
          <a:ln w="3175">
            <a:solidFill>
              <a:srgbClr val="747474"/>
            </a:solidFill>
          </a:ln>
        </p:spPr>
      </p:pic>
    </p:spTree>
    <p:extLst>
      <p:ext uri="{BB962C8B-B14F-4D97-AF65-F5344CB8AC3E}">
        <p14:creationId xmlns:p14="http://schemas.microsoft.com/office/powerpoint/2010/main" val="3519270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94D13-1ACA-A92D-52DE-55BD12E54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A1B04E-B71B-D2F2-C9D3-B28896B2C4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2946598"/>
            <a:ext cx="12176336" cy="51396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60C31D-8018-23E3-C145-48BEC3539A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15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Wild DNA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DECD0C-181E-8258-4A4D-B534568FA6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Answers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7D244-7730-BD52-EEE0-CCB67A51DF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96530" cy="1996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5E6055-E0DB-6294-0FB7-31C9EC092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7" y="4527550"/>
            <a:ext cx="12176336" cy="513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91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5301F-4946-E87C-993D-A63B4A17A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14A1EBD6-CAEE-E9A9-8553-555D4001CD35}"/>
              </a:ext>
            </a:extLst>
          </p:cNvPr>
          <p:cNvSpPr txBox="1"/>
          <p:nvPr/>
        </p:nvSpPr>
        <p:spPr>
          <a:xfrm>
            <a:off x="6833419" y="1419879"/>
            <a:ext cx="34904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500" dirty="0">
                <a:latin typeface="Lexend" pitchFamily="2" charset="0"/>
              </a:rPr>
              <a:t>European otter</a:t>
            </a:r>
          </a:p>
          <a:p>
            <a:pPr marL="457200" indent="-457200">
              <a:buAutoNum type="arabicPeriod"/>
            </a:pPr>
            <a:r>
              <a:rPr lang="en-GB" sz="2500" dirty="0">
                <a:latin typeface="Lexend" pitchFamily="2" charset="0"/>
              </a:rPr>
              <a:t>Grey heron</a:t>
            </a:r>
          </a:p>
          <a:p>
            <a:pPr marL="457200" indent="-457200">
              <a:buAutoNum type="arabicPeriod"/>
            </a:pPr>
            <a:r>
              <a:rPr lang="en-GB" sz="2500" dirty="0">
                <a:latin typeface="Lexend" pitchFamily="2" charset="0"/>
              </a:rPr>
              <a:t>Common moorhen</a:t>
            </a:r>
          </a:p>
          <a:p>
            <a:pPr marL="457200" indent="-457200">
              <a:buAutoNum type="arabicPeriod"/>
            </a:pPr>
            <a:r>
              <a:rPr lang="en-GB" sz="2500" dirty="0">
                <a:latin typeface="Lexend" pitchFamily="2" charset="0"/>
              </a:rPr>
              <a:t>Mallard duck</a:t>
            </a:r>
          </a:p>
          <a:p>
            <a:pPr marL="457200" indent="-457200">
              <a:buAutoNum type="arabicPeriod"/>
            </a:pPr>
            <a:r>
              <a:rPr lang="en-GB" sz="2500" dirty="0">
                <a:latin typeface="Lexend" pitchFamily="2" charset="0"/>
              </a:rPr>
              <a:t>Common frog</a:t>
            </a:r>
          </a:p>
          <a:p>
            <a:pPr marL="457200" indent="-457200">
              <a:buAutoNum type="arabicPeriod"/>
            </a:pPr>
            <a:r>
              <a:rPr lang="en-GB" sz="2500" dirty="0">
                <a:latin typeface="Lexend" pitchFamily="2" charset="0"/>
              </a:rPr>
              <a:t>Common minnow</a:t>
            </a:r>
          </a:p>
          <a:p>
            <a:pPr marL="457200" indent="-457200">
              <a:buAutoNum type="arabicPeriod"/>
            </a:pPr>
            <a:r>
              <a:rPr lang="en-GB" sz="2500" dirty="0">
                <a:latin typeface="Lexend" pitchFamily="2" charset="0"/>
              </a:rPr>
              <a:t>Common roach</a:t>
            </a:r>
          </a:p>
          <a:p>
            <a:pPr marL="457200" indent="-457200">
              <a:buAutoNum type="arabicPeriod"/>
            </a:pPr>
            <a:r>
              <a:rPr lang="en-GB" sz="2500" dirty="0">
                <a:latin typeface="Lexend" pitchFamily="2" charset="0"/>
              </a:rPr>
              <a:t>North American signal crayfish</a:t>
            </a:r>
          </a:p>
          <a:p>
            <a:pPr marL="457200" indent="-457200">
              <a:buAutoNum type="arabicPeriod"/>
            </a:pPr>
            <a:r>
              <a:rPr lang="en-GB" sz="2500" dirty="0">
                <a:latin typeface="Lexend" pitchFamily="2" charset="0"/>
              </a:rPr>
              <a:t>Common darter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23DE02-BE73-04DF-32AF-C3B068172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87970" y="1961164"/>
            <a:ext cx="6445968" cy="27208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30B2F70-28AE-EA6F-EDC6-64B478DDC89F}"/>
              </a:ext>
            </a:extLst>
          </p:cNvPr>
          <p:cNvSpPr txBox="1"/>
          <p:nvPr/>
        </p:nvSpPr>
        <p:spPr>
          <a:xfrm>
            <a:off x="9572625" y="6442998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yourgenome.org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CEF171-C885-8656-AD8E-55500FFBD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3600"/>
          </a:xfrm>
          <a:solidFill>
            <a:srgbClr val="49B34F"/>
          </a:solidFill>
        </p:spPr>
        <p:txBody>
          <a:bodyPr/>
          <a:lstStyle/>
          <a:p>
            <a:r>
              <a:rPr lang="en-GB" dirty="0"/>
              <a:t>	</a:t>
            </a:r>
            <a:r>
              <a:rPr lang="en-GB" sz="4000" dirty="0">
                <a:solidFill>
                  <a:schemeClr val="bg1"/>
                </a:solidFill>
                <a:latin typeface="Lexend Medium" pitchFamily="2" charset="0"/>
              </a:rPr>
              <a:t>Site 1 – species in the ecosystem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60CC63-4F78-4B5D-24AB-F9A05BF731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-6400"/>
            <a:ext cx="1270000" cy="127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7559AD6-6FA2-BAE2-DE62-62856D29B13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33"/>
          <a:stretch/>
        </p:blipFill>
        <p:spPr>
          <a:xfrm>
            <a:off x="144000" y="1440000"/>
            <a:ext cx="2026981" cy="1587846"/>
          </a:xfrm>
          <a:prstGeom prst="rect">
            <a:avLst/>
          </a:prstGeom>
        </p:spPr>
      </p:pic>
      <p:pic>
        <p:nvPicPr>
          <p:cNvPr id="23" name="Picture 22" descr="A bird standing on a rock&#10;&#10;AI-generated content may be incorrect.">
            <a:extLst>
              <a:ext uri="{FF2B5EF4-FFF2-40B4-BE49-F238E27FC236}">
                <a16:creationId xmlns:a16="http://schemas.microsoft.com/office/drawing/2014/main" id="{0C2FC101-E5A5-276F-FE90-499362E12E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7"/>
          <a:stretch/>
        </p:blipFill>
        <p:spPr>
          <a:xfrm>
            <a:off x="2376000" y="1440000"/>
            <a:ext cx="2026981" cy="1587846"/>
          </a:xfrm>
          <a:prstGeom prst="rect">
            <a:avLst/>
          </a:prstGeom>
        </p:spPr>
      </p:pic>
      <p:pic>
        <p:nvPicPr>
          <p:cNvPr id="27" name="Picture 26" descr="A bird walking on a rock&#10;&#10;AI-generated content may be incorrect.">
            <a:extLst>
              <a:ext uri="{FF2B5EF4-FFF2-40B4-BE49-F238E27FC236}">
                <a16:creationId xmlns:a16="http://schemas.microsoft.com/office/drawing/2014/main" id="{D185A77B-63E1-5D9C-16A6-5AFAA63DD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46"/>
          <a:stretch/>
        </p:blipFill>
        <p:spPr>
          <a:xfrm>
            <a:off x="4608000" y="1440000"/>
            <a:ext cx="2026981" cy="15966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22B9A99-3904-77B9-CC26-94A5CE7D641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9582"/>
          <a:stretch/>
        </p:blipFill>
        <p:spPr>
          <a:xfrm>
            <a:off x="144000" y="3240000"/>
            <a:ext cx="2026981" cy="15966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F1F6339-C594-976A-32F5-386DB110E75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7368"/>
          <a:stretch/>
        </p:blipFill>
        <p:spPr>
          <a:xfrm>
            <a:off x="2376000" y="3240000"/>
            <a:ext cx="2026981" cy="15878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A4E85DA-995D-2A05-BD1F-6A462763C2F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2776"/>
          <a:stretch/>
        </p:blipFill>
        <p:spPr>
          <a:xfrm>
            <a:off x="4608000" y="3240000"/>
            <a:ext cx="2026981" cy="15878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586962D-467A-264F-80C1-F16C3FB51C5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4003"/>
          <a:stretch/>
        </p:blipFill>
        <p:spPr>
          <a:xfrm>
            <a:off x="144000" y="5038991"/>
            <a:ext cx="2026981" cy="15878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96E469C-9F18-DB13-44C3-739F3553E16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r="917"/>
          <a:stretch/>
        </p:blipFill>
        <p:spPr>
          <a:xfrm>
            <a:off x="2376000" y="5040000"/>
            <a:ext cx="2026980" cy="158784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43F4530-C585-9BB5-6AD1-3BB9DACE7F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08000" y="5039999"/>
            <a:ext cx="2026980" cy="159417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85F3149-D57D-E21F-4DF4-D9B8516DD72D}"/>
              </a:ext>
            </a:extLst>
          </p:cNvPr>
          <p:cNvSpPr txBox="1"/>
          <p:nvPr/>
        </p:nvSpPr>
        <p:spPr>
          <a:xfrm>
            <a:off x="72000" y="2988000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Bernard Landgraf</a:t>
            </a:r>
            <a:endParaRPr lang="en-GB" sz="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125E34-CB18-DDFE-0750-F90DD1D8D689}"/>
              </a:ext>
            </a:extLst>
          </p:cNvPr>
          <p:cNvSpPr txBox="1"/>
          <p:nvPr/>
        </p:nvSpPr>
        <p:spPr>
          <a:xfrm>
            <a:off x="2304000" y="2988000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</a:t>
            </a:r>
            <a:r>
              <a:rPr lang="en-GB" sz="800" i="0" dirty="0" err="1">
                <a:solidFill>
                  <a:srgbClr val="0A0A0A"/>
                </a:solidFill>
                <a:effectLst/>
                <a:latin typeface="Lexend light" pitchFamily="2" charset="0"/>
              </a:rPr>
              <a:t>Laitche</a:t>
            </a:r>
            <a:endParaRPr lang="en-GB" sz="8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B5F08A-0B7A-5ED7-E648-669B44485CC3}"/>
              </a:ext>
            </a:extLst>
          </p:cNvPr>
          <p:cNvSpPr txBox="1"/>
          <p:nvPr/>
        </p:nvSpPr>
        <p:spPr>
          <a:xfrm>
            <a:off x="4536000" y="2988000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Alexis Lours</a:t>
            </a:r>
            <a:endParaRPr lang="en-GB" sz="8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18F125-09C1-012A-3603-66DE1C7D5A0C}"/>
              </a:ext>
            </a:extLst>
          </p:cNvPr>
          <p:cNvSpPr txBox="1"/>
          <p:nvPr/>
        </p:nvSpPr>
        <p:spPr>
          <a:xfrm>
            <a:off x="72000" y="4788000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Richard Bartz</a:t>
            </a:r>
            <a:endParaRPr lang="en-GB" sz="8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375579-BB84-D1A3-52CF-10A689A2D005}"/>
              </a:ext>
            </a:extLst>
          </p:cNvPr>
          <p:cNvSpPr txBox="1"/>
          <p:nvPr/>
        </p:nvSpPr>
        <p:spPr>
          <a:xfrm>
            <a:off x="2304000" y="4788000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Richard Bartz</a:t>
            </a:r>
            <a:endParaRPr lang="en-GB" sz="8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0414C3-25EA-55A6-F110-3D858C7C9525}"/>
              </a:ext>
            </a:extLst>
          </p:cNvPr>
          <p:cNvSpPr txBox="1"/>
          <p:nvPr/>
        </p:nvSpPr>
        <p:spPr>
          <a:xfrm>
            <a:off x="4536000" y="4788000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Clément Bardot</a:t>
            </a:r>
            <a:endParaRPr lang="en-GB" sz="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033650D-DBBD-5161-A3FF-D7A6B8C6AA39}"/>
              </a:ext>
            </a:extLst>
          </p:cNvPr>
          <p:cNvSpPr txBox="1"/>
          <p:nvPr/>
        </p:nvSpPr>
        <p:spPr>
          <a:xfrm>
            <a:off x="72000" y="6588000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</a:t>
            </a:r>
            <a:r>
              <a:rPr lang="en-GB" sz="800" i="0" dirty="0" err="1">
                <a:solidFill>
                  <a:srgbClr val="0A0A0A"/>
                </a:solidFill>
                <a:effectLst/>
                <a:latin typeface="Lexend light" pitchFamily="2" charset="0"/>
              </a:rPr>
              <a:t>Karelj</a:t>
            </a:r>
            <a:endParaRPr lang="en-GB" sz="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751A0D-0DD0-AE6E-6576-BDA266B21D92}"/>
              </a:ext>
            </a:extLst>
          </p:cNvPr>
          <p:cNvSpPr txBox="1"/>
          <p:nvPr/>
        </p:nvSpPr>
        <p:spPr>
          <a:xfrm>
            <a:off x="2304000" y="6588000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</a:t>
            </a:r>
            <a:r>
              <a:rPr lang="en-GB" sz="800" i="0" dirty="0" err="1">
                <a:solidFill>
                  <a:srgbClr val="0A0A0A"/>
                </a:solidFill>
                <a:effectLst/>
                <a:latin typeface="Lexend light" pitchFamily="2" charset="0"/>
              </a:rPr>
              <a:t>Astacoides</a:t>
            </a:r>
            <a:endParaRPr lang="en-GB" sz="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A25762-6C54-FF74-B78D-104C1119A216}"/>
              </a:ext>
            </a:extLst>
          </p:cNvPr>
          <p:cNvSpPr txBox="1"/>
          <p:nvPr/>
        </p:nvSpPr>
        <p:spPr>
          <a:xfrm>
            <a:off x="4536000" y="6588000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L B </a:t>
            </a:r>
            <a:r>
              <a:rPr lang="en-GB" sz="800" i="0" dirty="0" err="1">
                <a:solidFill>
                  <a:srgbClr val="0A0A0A"/>
                </a:solidFill>
                <a:effectLst/>
                <a:latin typeface="Lexend light" pitchFamily="2" charset="0"/>
              </a:rPr>
              <a:t>Tettenborn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628646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87970" y="1961164"/>
            <a:ext cx="6445968" cy="27208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572625" y="6442998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yourgenome.org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3600"/>
          </a:xfrm>
          <a:solidFill>
            <a:srgbClr val="49B34F"/>
          </a:solidFill>
        </p:spPr>
        <p:txBody>
          <a:bodyPr/>
          <a:lstStyle/>
          <a:p>
            <a:r>
              <a:rPr lang="en-GB" dirty="0"/>
              <a:t>	</a:t>
            </a:r>
            <a:r>
              <a:rPr lang="en-GB" sz="4000" dirty="0">
                <a:solidFill>
                  <a:schemeClr val="bg1"/>
                </a:solidFill>
                <a:latin typeface="Lexend Medium" pitchFamily="2" charset="0"/>
              </a:rPr>
              <a:t>Site 1 – impact on the ecosystem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34" y="1415968"/>
            <a:ext cx="10795365" cy="4026064"/>
          </a:xfrm>
        </p:spPr>
        <p:txBody>
          <a:bodyPr>
            <a:noAutofit/>
          </a:bodyPr>
          <a:lstStyle/>
          <a:p>
            <a:r>
              <a:rPr lang="en-GB" sz="2500" dirty="0">
                <a:latin typeface="Lexend" pitchFamily="2" charset="0"/>
              </a:rPr>
              <a:t>Which of these species are predators?</a:t>
            </a:r>
          </a:p>
          <a:p>
            <a:pPr lvl="1"/>
            <a:r>
              <a:rPr lang="en-GB" sz="2100" dirty="0">
                <a:solidFill>
                  <a:srgbClr val="49B34F"/>
                </a:solidFill>
                <a:latin typeface="Lexend" pitchFamily="2" charset="0"/>
              </a:rPr>
              <a:t>European otter, grey heron, North American signal crayfish</a:t>
            </a:r>
          </a:p>
          <a:p>
            <a:pPr>
              <a:spcBef>
                <a:spcPts val="1800"/>
              </a:spcBef>
            </a:pPr>
            <a:r>
              <a:rPr lang="en-GB" sz="2500" dirty="0">
                <a:latin typeface="Lexend" pitchFamily="2" charset="0"/>
              </a:rPr>
              <a:t>Are there any endangered species present?</a:t>
            </a:r>
          </a:p>
          <a:p>
            <a:pPr lvl="1"/>
            <a:r>
              <a:rPr lang="en-GB" sz="2100" dirty="0">
                <a:solidFill>
                  <a:srgbClr val="49B34F"/>
                </a:solidFill>
                <a:latin typeface="Lexend" pitchFamily="2" charset="0"/>
              </a:rPr>
              <a:t>None at this location</a:t>
            </a:r>
          </a:p>
          <a:p>
            <a:pPr>
              <a:spcBef>
                <a:spcPts val="1800"/>
              </a:spcBef>
            </a:pPr>
            <a:r>
              <a:rPr lang="en-GB" sz="2500" dirty="0">
                <a:latin typeface="Lexend" pitchFamily="2" charset="0"/>
              </a:rPr>
              <a:t>Are there any invasive species?</a:t>
            </a:r>
          </a:p>
          <a:p>
            <a:pPr lvl="1"/>
            <a:r>
              <a:rPr lang="en-GB" sz="2100" dirty="0">
                <a:solidFill>
                  <a:srgbClr val="49B34F"/>
                </a:solidFill>
                <a:latin typeface="Lexend" pitchFamily="2" charset="0"/>
              </a:rPr>
              <a:t>North American signal crayfish: Burrow into riverbanks, damaging structure and vegetation. Outcompeted and infected native white-clawed crayfish with fungal disease.</a:t>
            </a:r>
          </a:p>
          <a:p>
            <a:pPr>
              <a:spcBef>
                <a:spcPts val="1800"/>
              </a:spcBef>
            </a:pPr>
            <a:r>
              <a:rPr lang="en-GB" sz="2500" dirty="0">
                <a:latin typeface="Lexend" pitchFamily="2" charset="0"/>
              </a:rPr>
              <a:t>Are any species indicators of good water quality?</a:t>
            </a:r>
          </a:p>
          <a:p>
            <a:pPr lvl="1"/>
            <a:r>
              <a:rPr lang="en-GB" sz="2100" dirty="0">
                <a:solidFill>
                  <a:srgbClr val="49B34F"/>
                </a:solidFill>
                <a:latin typeface="Lexend" pitchFamily="2" charset="0"/>
              </a:rPr>
              <a:t>None at this location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-6400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37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39781-A31A-4DAC-7740-CB9C63B26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06115C9-A274-9150-3195-1CA6120828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87970" y="1961164"/>
            <a:ext cx="6445968" cy="27208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3307D36-2C29-BCCC-FA39-80EDB0F3E8E5}"/>
              </a:ext>
            </a:extLst>
          </p:cNvPr>
          <p:cNvSpPr txBox="1"/>
          <p:nvPr/>
        </p:nvSpPr>
        <p:spPr>
          <a:xfrm>
            <a:off x="9572625" y="6442998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yourgenome.org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71679-068B-E2F0-F3AE-1DA1691C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3600"/>
          </a:xfrm>
          <a:solidFill>
            <a:srgbClr val="49B34F"/>
          </a:solidFill>
        </p:spPr>
        <p:txBody>
          <a:bodyPr/>
          <a:lstStyle/>
          <a:p>
            <a:r>
              <a:rPr lang="en-GB" dirty="0"/>
              <a:t>	</a:t>
            </a:r>
            <a:r>
              <a:rPr lang="en-GB" sz="4000" dirty="0">
                <a:solidFill>
                  <a:schemeClr val="bg1"/>
                </a:solidFill>
                <a:latin typeface="Lexend Medium" pitchFamily="2" charset="0"/>
              </a:rPr>
              <a:t>Site 2 – species in the ecosystem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4BDCFB-5E7D-6FBE-B86B-ED24974B6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-6400"/>
            <a:ext cx="1270000" cy="127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2D18B8B-0338-D12F-10C3-857BCDE5321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368"/>
          <a:stretch/>
        </p:blipFill>
        <p:spPr>
          <a:xfrm>
            <a:off x="144000" y="3240000"/>
            <a:ext cx="2026981" cy="15878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163BF1A-7ABB-4049-E2A1-4E6451C784E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776"/>
          <a:stretch/>
        </p:blipFill>
        <p:spPr>
          <a:xfrm>
            <a:off x="2376000" y="3240000"/>
            <a:ext cx="2026981" cy="15878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215629F-92E7-4AFD-A156-B776C30243D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003"/>
          <a:stretch/>
        </p:blipFill>
        <p:spPr>
          <a:xfrm>
            <a:off x="4608000" y="3240000"/>
            <a:ext cx="2026981" cy="158784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818C6FF-09C4-CE37-C220-1B3B2334DBCB}"/>
              </a:ext>
            </a:extLst>
          </p:cNvPr>
          <p:cNvSpPr txBox="1"/>
          <p:nvPr/>
        </p:nvSpPr>
        <p:spPr>
          <a:xfrm>
            <a:off x="6833418" y="1419879"/>
            <a:ext cx="408858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500" dirty="0">
                <a:latin typeface="Lexend" pitchFamily="2" charset="0"/>
              </a:rPr>
              <a:t>European water vole</a:t>
            </a:r>
          </a:p>
          <a:p>
            <a:pPr marL="457200" indent="-457200">
              <a:buAutoNum type="arabicPeriod"/>
            </a:pPr>
            <a:r>
              <a:rPr lang="en-GB" sz="2500" dirty="0">
                <a:latin typeface="Lexend" pitchFamily="2" charset="0"/>
              </a:rPr>
              <a:t>Common kingfisher</a:t>
            </a:r>
          </a:p>
          <a:p>
            <a:pPr marL="457200" indent="-457200">
              <a:buAutoNum type="arabicPeriod"/>
            </a:pPr>
            <a:r>
              <a:rPr lang="en-GB" sz="2500" dirty="0">
                <a:latin typeface="Lexend" pitchFamily="2" charset="0"/>
              </a:rPr>
              <a:t>Mallard duck</a:t>
            </a:r>
          </a:p>
          <a:p>
            <a:pPr marL="457200" indent="-457200">
              <a:buAutoNum type="arabicPeriod"/>
            </a:pPr>
            <a:r>
              <a:rPr lang="en-GB" sz="2500" dirty="0">
                <a:latin typeface="Lexend" pitchFamily="2" charset="0"/>
              </a:rPr>
              <a:t>Common frog</a:t>
            </a:r>
          </a:p>
          <a:p>
            <a:pPr marL="457200" indent="-457200">
              <a:buAutoNum type="arabicPeriod"/>
            </a:pPr>
            <a:r>
              <a:rPr lang="en-GB" sz="2500" dirty="0">
                <a:latin typeface="Lexend" pitchFamily="2" charset="0"/>
              </a:rPr>
              <a:t>Common minnow</a:t>
            </a:r>
          </a:p>
          <a:p>
            <a:pPr marL="457200" indent="-457200">
              <a:buAutoNum type="arabicPeriod"/>
            </a:pPr>
            <a:r>
              <a:rPr lang="en-GB" sz="2500" dirty="0">
                <a:latin typeface="Lexend" pitchFamily="2" charset="0"/>
              </a:rPr>
              <a:t>Common roach</a:t>
            </a:r>
          </a:p>
          <a:p>
            <a:pPr marL="457200" indent="-457200">
              <a:buAutoNum type="arabicPeriod"/>
            </a:pPr>
            <a:r>
              <a:rPr lang="en-GB" sz="2500" dirty="0">
                <a:latin typeface="Lexend" pitchFamily="2" charset="0"/>
              </a:rPr>
              <a:t>Emperor dragonfly</a:t>
            </a:r>
          </a:p>
          <a:p>
            <a:pPr marL="457200" indent="-457200">
              <a:buAutoNum type="arabicPeriod"/>
            </a:pPr>
            <a:r>
              <a:rPr lang="en-GB" sz="2500" dirty="0">
                <a:latin typeface="Lexend" pitchFamily="2" charset="0"/>
              </a:rPr>
              <a:t>Common mayfly</a:t>
            </a:r>
          </a:p>
          <a:p>
            <a:pPr marL="457200" indent="-457200">
              <a:buAutoNum type="arabicPeriod"/>
            </a:pPr>
            <a:r>
              <a:rPr lang="en-GB" sz="2500" dirty="0">
                <a:latin typeface="Lexend" pitchFamily="2" charset="0"/>
              </a:rPr>
              <a:t>Blue tailed damselfly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49946C-C559-F08A-2865-04D65C4FC1DF}"/>
              </a:ext>
            </a:extLst>
          </p:cNvPr>
          <p:cNvSpPr txBox="1"/>
          <p:nvPr/>
        </p:nvSpPr>
        <p:spPr>
          <a:xfrm>
            <a:off x="72000" y="2988000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</a:t>
            </a:r>
            <a:r>
              <a:rPr lang="en-GB" sz="800" dirty="0">
                <a:solidFill>
                  <a:srgbClr val="0A0A0A"/>
                </a:solidFill>
                <a:latin typeface="Lexend light" pitchFamily="2" charset="0"/>
              </a:rPr>
              <a:t>Peter Trimming</a:t>
            </a:r>
            <a:endParaRPr lang="en-GB" sz="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6155148-705B-1FE5-6E03-0B545E06A7C4}"/>
              </a:ext>
            </a:extLst>
          </p:cNvPr>
          <p:cNvSpPr txBox="1"/>
          <p:nvPr/>
        </p:nvSpPr>
        <p:spPr>
          <a:xfrm>
            <a:off x="2304000" y="2988000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Andreas </a:t>
            </a:r>
            <a:r>
              <a:rPr lang="en-GB" sz="800" i="0" dirty="0" err="1">
                <a:solidFill>
                  <a:srgbClr val="0A0A0A"/>
                </a:solidFill>
                <a:effectLst/>
                <a:latin typeface="Lexend light" pitchFamily="2" charset="0"/>
              </a:rPr>
              <a:t>Trepte</a:t>
            </a:r>
            <a:endParaRPr lang="en-GB" sz="8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EE8520-248D-3BF0-AA4C-397BB7E3C863}"/>
              </a:ext>
            </a:extLst>
          </p:cNvPr>
          <p:cNvSpPr txBox="1"/>
          <p:nvPr/>
        </p:nvSpPr>
        <p:spPr>
          <a:xfrm>
            <a:off x="4536000" y="2988000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Richard Bartz</a:t>
            </a:r>
            <a:endParaRPr lang="en-GB" sz="8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0354B45-063C-D100-743B-9B045FD554FC}"/>
              </a:ext>
            </a:extLst>
          </p:cNvPr>
          <p:cNvSpPr txBox="1"/>
          <p:nvPr/>
        </p:nvSpPr>
        <p:spPr>
          <a:xfrm>
            <a:off x="72000" y="4788000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Richard Bartz</a:t>
            </a:r>
            <a:endParaRPr lang="en-GB" sz="8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3CD128-4674-BEFA-9469-CAF717AA3338}"/>
              </a:ext>
            </a:extLst>
          </p:cNvPr>
          <p:cNvSpPr txBox="1"/>
          <p:nvPr/>
        </p:nvSpPr>
        <p:spPr>
          <a:xfrm>
            <a:off x="2304000" y="4788000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Clément Bardot</a:t>
            </a:r>
            <a:endParaRPr lang="en-GB" sz="8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1CC03B9-6999-4462-8BA9-BFE1B02A9D21}"/>
              </a:ext>
            </a:extLst>
          </p:cNvPr>
          <p:cNvSpPr txBox="1"/>
          <p:nvPr/>
        </p:nvSpPr>
        <p:spPr>
          <a:xfrm>
            <a:off x="4536000" y="4788000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</a:t>
            </a:r>
            <a:r>
              <a:rPr lang="en-GB" sz="800" i="0" dirty="0" err="1">
                <a:solidFill>
                  <a:srgbClr val="0A0A0A"/>
                </a:solidFill>
                <a:effectLst/>
                <a:latin typeface="Lexend light" pitchFamily="2" charset="0"/>
              </a:rPr>
              <a:t>Karelj</a:t>
            </a:r>
            <a:endParaRPr lang="en-GB" sz="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13E8AAC-0430-D691-27A3-FD2F7BA832A1}"/>
              </a:ext>
            </a:extLst>
          </p:cNvPr>
          <p:cNvSpPr txBox="1"/>
          <p:nvPr/>
        </p:nvSpPr>
        <p:spPr>
          <a:xfrm>
            <a:off x="72000" y="6588000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</a:t>
            </a:r>
            <a:r>
              <a:rPr lang="en-GB" sz="800" i="0" dirty="0" err="1">
                <a:solidFill>
                  <a:srgbClr val="0A0A0A"/>
                </a:solidFill>
                <a:effectLst/>
                <a:latin typeface="Lexend light" pitchFamily="2" charset="0"/>
              </a:rPr>
              <a:t>Quartl</a:t>
            </a:r>
            <a:endParaRPr lang="en-GB" sz="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958F17-4309-20DD-A00D-63A1AD8C176D}"/>
              </a:ext>
            </a:extLst>
          </p:cNvPr>
          <p:cNvSpPr txBox="1"/>
          <p:nvPr/>
        </p:nvSpPr>
        <p:spPr>
          <a:xfrm>
            <a:off x="2304000" y="6588000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</a:t>
            </a:r>
            <a:r>
              <a:rPr lang="en-GB" sz="800" i="0" dirty="0" err="1">
                <a:solidFill>
                  <a:srgbClr val="0A0A0A"/>
                </a:solidFill>
                <a:effectLst/>
                <a:latin typeface="Lexend light" pitchFamily="2" charset="0"/>
              </a:rPr>
              <a:t>Zapyon</a:t>
            </a:r>
            <a:endParaRPr lang="en-GB" sz="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B50D45-C19C-8898-5664-977C45CB234B}"/>
              </a:ext>
            </a:extLst>
          </p:cNvPr>
          <p:cNvSpPr txBox="1"/>
          <p:nvPr/>
        </p:nvSpPr>
        <p:spPr>
          <a:xfrm>
            <a:off x="4536000" y="6588000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</a:t>
            </a:r>
            <a:r>
              <a:rPr lang="en-GB" sz="800" dirty="0">
                <a:solidFill>
                  <a:srgbClr val="0A0A0A"/>
                </a:solidFill>
                <a:latin typeface="Lexend light" pitchFamily="2" charset="0"/>
              </a:rPr>
              <a:t>Charles J Sharp</a:t>
            </a:r>
            <a:endParaRPr lang="en-GB" sz="800" dirty="0"/>
          </a:p>
        </p:txBody>
      </p:sp>
      <p:pic>
        <p:nvPicPr>
          <p:cNvPr id="4" name="Picture 3" descr="A brown rodent in the grass&#10;&#10;AI-generated content may be incorrect.">
            <a:extLst>
              <a:ext uri="{FF2B5EF4-FFF2-40B4-BE49-F238E27FC236}">
                <a16:creationId xmlns:a16="http://schemas.microsoft.com/office/drawing/2014/main" id="{6B55A5A6-D62D-30FE-E182-C7DB4258C0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0"/>
          <a:stretch/>
        </p:blipFill>
        <p:spPr>
          <a:xfrm>
            <a:off x="144000" y="1440000"/>
            <a:ext cx="2026981" cy="1582381"/>
          </a:xfrm>
          <a:prstGeom prst="rect">
            <a:avLst/>
          </a:prstGeom>
        </p:spPr>
      </p:pic>
      <p:pic>
        <p:nvPicPr>
          <p:cNvPr id="6" name="Picture 5" descr="A bird on a branch&#10;&#10;AI-generated content may be incorrect.">
            <a:extLst>
              <a:ext uri="{FF2B5EF4-FFF2-40B4-BE49-F238E27FC236}">
                <a16:creationId xmlns:a16="http://schemas.microsoft.com/office/drawing/2014/main" id="{942AF187-1748-356F-D93D-BEBBBC6FA0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5"/>
          <a:stretch/>
        </p:blipFill>
        <p:spPr>
          <a:xfrm>
            <a:off x="2376000" y="1440000"/>
            <a:ext cx="2033719" cy="1586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9CD570-5D6B-4697-1E5E-0AD8EEC5C51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9582"/>
          <a:stretch/>
        </p:blipFill>
        <p:spPr>
          <a:xfrm>
            <a:off x="4608000" y="1440000"/>
            <a:ext cx="2026981" cy="1596670"/>
          </a:xfrm>
          <a:prstGeom prst="rect">
            <a:avLst/>
          </a:prstGeom>
        </p:spPr>
      </p:pic>
      <p:pic>
        <p:nvPicPr>
          <p:cNvPr id="10" name="Picture 9" descr="A dragonfly on a branch&#10;&#10;AI-generated content may be incorrect.">
            <a:extLst>
              <a:ext uri="{FF2B5EF4-FFF2-40B4-BE49-F238E27FC236}">
                <a16:creationId xmlns:a16="http://schemas.microsoft.com/office/drawing/2014/main" id="{241FC5DD-7FE1-E7B4-C4EF-804FB2532D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040000"/>
            <a:ext cx="2026981" cy="1567629"/>
          </a:xfrm>
          <a:prstGeom prst="rect">
            <a:avLst/>
          </a:prstGeom>
        </p:spPr>
      </p:pic>
      <p:pic>
        <p:nvPicPr>
          <p:cNvPr id="12" name="Picture 11" descr="A close-up of a bug&#10;&#10;AI-generated content may be incorrect.">
            <a:extLst>
              <a:ext uri="{FF2B5EF4-FFF2-40B4-BE49-F238E27FC236}">
                <a16:creationId xmlns:a16="http://schemas.microsoft.com/office/drawing/2014/main" id="{F31DC5B6-DF16-9ADE-E111-A477FAB4E9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9"/>
          <a:stretch/>
        </p:blipFill>
        <p:spPr>
          <a:xfrm>
            <a:off x="2376000" y="5040000"/>
            <a:ext cx="2037339" cy="1576540"/>
          </a:xfrm>
          <a:prstGeom prst="rect">
            <a:avLst/>
          </a:prstGeom>
        </p:spPr>
      </p:pic>
      <p:pic>
        <p:nvPicPr>
          <p:cNvPr id="14" name="Picture 13" descr="A close-up of a dragonfly on a leaf&#10;&#10;AI-generated content may be incorrect.">
            <a:extLst>
              <a:ext uri="{FF2B5EF4-FFF2-40B4-BE49-F238E27FC236}">
                <a16:creationId xmlns:a16="http://schemas.microsoft.com/office/drawing/2014/main" id="{CF23E57C-F3B8-70EE-2747-3D0FEC157A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3"/>
          <a:stretch/>
        </p:blipFill>
        <p:spPr>
          <a:xfrm>
            <a:off x="4608000" y="5040000"/>
            <a:ext cx="2026981" cy="157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76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4EEC0-C6D8-43B9-F21F-A7768D791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21A7F9-22CC-A0FA-4914-7F71940136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87970" y="1961164"/>
            <a:ext cx="6445968" cy="27208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237AA70-1E1A-F92B-3AA0-4A8F9277551D}"/>
              </a:ext>
            </a:extLst>
          </p:cNvPr>
          <p:cNvSpPr txBox="1"/>
          <p:nvPr/>
        </p:nvSpPr>
        <p:spPr>
          <a:xfrm>
            <a:off x="9572625" y="6442998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yourgenome.org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624D6-FA00-4773-04A0-9A77BD958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3600"/>
          </a:xfrm>
          <a:solidFill>
            <a:srgbClr val="49B34F"/>
          </a:solidFill>
        </p:spPr>
        <p:txBody>
          <a:bodyPr/>
          <a:lstStyle/>
          <a:p>
            <a:r>
              <a:rPr lang="en-GB" dirty="0"/>
              <a:t>	</a:t>
            </a:r>
            <a:r>
              <a:rPr lang="en-GB" sz="4000" dirty="0">
                <a:solidFill>
                  <a:schemeClr val="bg1"/>
                </a:solidFill>
                <a:latin typeface="Lexend Medium" pitchFamily="2" charset="0"/>
              </a:rPr>
              <a:t>Site 2 – impact on the ecosystem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97DB2-12CC-B92B-E40C-22A5A425D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34" y="1415968"/>
            <a:ext cx="10795365" cy="4026064"/>
          </a:xfrm>
        </p:spPr>
        <p:txBody>
          <a:bodyPr>
            <a:noAutofit/>
          </a:bodyPr>
          <a:lstStyle/>
          <a:p>
            <a:r>
              <a:rPr lang="en-GB" sz="2500" dirty="0">
                <a:latin typeface="Lexend" pitchFamily="2" charset="0"/>
              </a:rPr>
              <a:t>Which of these species are predators?</a:t>
            </a:r>
          </a:p>
          <a:p>
            <a:pPr lvl="1"/>
            <a:r>
              <a:rPr lang="en-GB" sz="2100" dirty="0">
                <a:solidFill>
                  <a:srgbClr val="49B34F"/>
                </a:solidFill>
                <a:latin typeface="Lexend" pitchFamily="2" charset="0"/>
              </a:rPr>
              <a:t>Common kingfisher</a:t>
            </a:r>
          </a:p>
          <a:p>
            <a:pPr>
              <a:spcBef>
                <a:spcPts val="1800"/>
              </a:spcBef>
            </a:pPr>
            <a:r>
              <a:rPr lang="en-GB" sz="2500" dirty="0">
                <a:latin typeface="Lexend" pitchFamily="2" charset="0"/>
              </a:rPr>
              <a:t>Are there any endangered species present?</a:t>
            </a:r>
          </a:p>
          <a:p>
            <a:pPr lvl="1"/>
            <a:r>
              <a:rPr lang="en-GB" sz="2100" dirty="0">
                <a:solidFill>
                  <a:srgbClr val="49B34F"/>
                </a:solidFill>
                <a:latin typeface="Lexend" pitchFamily="2" charset="0"/>
              </a:rPr>
              <a:t>Water vole</a:t>
            </a:r>
          </a:p>
          <a:p>
            <a:pPr>
              <a:spcBef>
                <a:spcPts val="1800"/>
              </a:spcBef>
            </a:pPr>
            <a:r>
              <a:rPr lang="en-GB" sz="2500" dirty="0">
                <a:latin typeface="Lexend" pitchFamily="2" charset="0"/>
              </a:rPr>
              <a:t>Are there any invasive species?</a:t>
            </a:r>
          </a:p>
          <a:p>
            <a:pPr lvl="1"/>
            <a:r>
              <a:rPr lang="en-GB" sz="2100" dirty="0">
                <a:solidFill>
                  <a:srgbClr val="49B34F"/>
                </a:solidFill>
                <a:latin typeface="Lexend" pitchFamily="2" charset="0"/>
              </a:rPr>
              <a:t>None at this location</a:t>
            </a:r>
          </a:p>
          <a:p>
            <a:pPr>
              <a:spcBef>
                <a:spcPts val="1800"/>
              </a:spcBef>
            </a:pPr>
            <a:r>
              <a:rPr lang="en-GB" sz="2500" dirty="0">
                <a:latin typeface="Lexend" pitchFamily="2" charset="0"/>
              </a:rPr>
              <a:t>Are any species indicators of good water quality?</a:t>
            </a:r>
          </a:p>
          <a:p>
            <a:pPr lvl="1"/>
            <a:r>
              <a:rPr lang="en-GB" sz="2100" dirty="0">
                <a:solidFill>
                  <a:srgbClr val="49B34F"/>
                </a:solidFill>
                <a:latin typeface="Lexend" pitchFamily="2" charset="0"/>
              </a:rPr>
              <a:t>Common mayfly: Sensitive to pollution, their presence is a strong indicator of good water quality as they require oxygen-rich water to lay their eggs and for nymphs to develop.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DB07F9-6758-48A5-40B6-9CD152749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-6400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26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F2A06-0116-6DD1-D2E6-52B0557A4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0C6B053-CD28-3E67-6E38-AE27F25D6C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87970" y="1961164"/>
            <a:ext cx="6445968" cy="27208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1B64439-A840-46BC-9345-7779551EEFF9}"/>
              </a:ext>
            </a:extLst>
          </p:cNvPr>
          <p:cNvSpPr txBox="1"/>
          <p:nvPr/>
        </p:nvSpPr>
        <p:spPr>
          <a:xfrm>
            <a:off x="9572625" y="6442998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yourgenome.org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0EABE7-2DA9-D172-AAD6-F2A382AB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3600"/>
          </a:xfrm>
          <a:solidFill>
            <a:srgbClr val="49B34F"/>
          </a:solidFill>
        </p:spPr>
        <p:txBody>
          <a:bodyPr/>
          <a:lstStyle/>
          <a:p>
            <a:r>
              <a:rPr lang="en-GB" dirty="0"/>
              <a:t>	</a:t>
            </a:r>
            <a:r>
              <a:rPr lang="en-GB" sz="4000" dirty="0">
                <a:solidFill>
                  <a:schemeClr val="bg1"/>
                </a:solidFill>
                <a:latin typeface="Lexend Medium" pitchFamily="2" charset="0"/>
              </a:rPr>
              <a:t>Site 3 – species in the ecosystem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9AEFD0-91FB-73B5-DEAD-910BF216B4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-6400"/>
            <a:ext cx="1270000" cy="127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ACECE00-E6E7-1FD1-B155-4A7CE63D61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03"/>
          <a:stretch/>
        </p:blipFill>
        <p:spPr>
          <a:xfrm>
            <a:off x="144000" y="5040000"/>
            <a:ext cx="2026981" cy="158784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9C37800-CD5F-C5F8-DDD7-24DFBFB75C47}"/>
              </a:ext>
            </a:extLst>
          </p:cNvPr>
          <p:cNvSpPr txBox="1"/>
          <p:nvPr/>
        </p:nvSpPr>
        <p:spPr>
          <a:xfrm>
            <a:off x="6833418" y="1419879"/>
            <a:ext cx="408858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500" dirty="0">
                <a:latin typeface="Lexend" pitchFamily="2" charset="0"/>
              </a:rPr>
              <a:t>Brown rat</a:t>
            </a:r>
          </a:p>
          <a:p>
            <a:pPr marL="457200" indent="-457200">
              <a:buAutoNum type="arabicPeriod"/>
            </a:pPr>
            <a:r>
              <a:rPr lang="en-GB" sz="2500" dirty="0">
                <a:latin typeface="Lexend" pitchFamily="2" charset="0"/>
              </a:rPr>
              <a:t>American mink</a:t>
            </a:r>
          </a:p>
          <a:p>
            <a:pPr marL="457200" indent="-457200">
              <a:buAutoNum type="arabicPeriod"/>
            </a:pPr>
            <a:r>
              <a:rPr lang="en-GB" sz="2500" dirty="0">
                <a:latin typeface="Lexend" pitchFamily="2" charset="0"/>
              </a:rPr>
              <a:t>Grey heron</a:t>
            </a:r>
          </a:p>
          <a:p>
            <a:pPr marL="457200" indent="-457200">
              <a:buAutoNum type="arabicPeriod"/>
            </a:pPr>
            <a:r>
              <a:rPr lang="en-GB" sz="2500" dirty="0">
                <a:latin typeface="Lexend" pitchFamily="2" charset="0"/>
              </a:rPr>
              <a:t>Common moorhen</a:t>
            </a:r>
          </a:p>
          <a:p>
            <a:pPr marL="457200" indent="-457200">
              <a:buAutoNum type="arabicPeriod"/>
            </a:pPr>
            <a:r>
              <a:rPr lang="en-GB" sz="2500" dirty="0">
                <a:latin typeface="Lexend" pitchFamily="2" charset="0"/>
              </a:rPr>
              <a:t>Mallard duck</a:t>
            </a:r>
          </a:p>
          <a:p>
            <a:pPr marL="457200" indent="-457200">
              <a:buAutoNum type="arabicPeriod"/>
            </a:pPr>
            <a:r>
              <a:rPr lang="en-GB" sz="2500" dirty="0">
                <a:latin typeface="Lexend" pitchFamily="2" charset="0"/>
              </a:rPr>
              <a:t>Mute swan</a:t>
            </a:r>
          </a:p>
          <a:p>
            <a:pPr marL="457200" indent="-457200">
              <a:buAutoNum type="arabicPeriod"/>
            </a:pPr>
            <a:r>
              <a:rPr lang="en-GB" sz="2500" dirty="0">
                <a:latin typeface="Lexend" pitchFamily="2" charset="0"/>
              </a:rPr>
              <a:t>Common roach</a:t>
            </a:r>
          </a:p>
          <a:p>
            <a:pPr marL="457200" indent="-457200">
              <a:buAutoNum type="arabicPeriod"/>
            </a:pPr>
            <a:r>
              <a:rPr lang="en-GB" sz="2500" dirty="0">
                <a:latin typeface="Lexend" pitchFamily="2" charset="0"/>
              </a:rPr>
              <a:t>North American signal crayfish</a:t>
            </a:r>
          </a:p>
          <a:p>
            <a:pPr marL="457200" indent="-457200">
              <a:buAutoNum type="arabicPeriod"/>
            </a:pPr>
            <a:r>
              <a:rPr lang="en-GB" sz="2500" dirty="0">
                <a:latin typeface="Lexend" pitchFamily="2" charset="0"/>
              </a:rPr>
              <a:t>Common darter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00AE46-BB8A-ADF4-D2B0-F4FAE8077E75}"/>
              </a:ext>
            </a:extLst>
          </p:cNvPr>
          <p:cNvSpPr txBox="1"/>
          <p:nvPr/>
        </p:nvSpPr>
        <p:spPr>
          <a:xfrm>
            <a:off x="72000" y="2988000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</a:t>
            </a:r>
            <a:r>
              <a:rPr lang="en-GB" sz="800" i="0" dirty="0" err="1">
                <a:solidFill>
                  <a:srgbClr val="0A0A0A"/>
                </a:solidFill>
                <a:effectLst/>
                <a:latin typeface="Lexend light" pitchFamily="2" charset="0"/>
              </a:rPr>
              <a:t>Zeynel</a:t>
            </a:r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 </a:t>
            </a:r>
            <a:r>
              <a:rPr lang="en-GB" sz="800" i="0" dirty="0" err="1">
                <a:solidFill>
                  <a:srgbClr val="0A0A0A"/>
                </a:solidFill>
                <a:effectLst/>
                <a:latin typeface="Lexend light" pitchFamily="2" charset="0"/>
              </a:rPr>
              <a:t>Cebeci</a:t>
            </a:r>
            <a:endParaRPr lang="en-GB" sz="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4922B5-2800-1D88-1F9A-387174C2559F}"/>
              </a:ext>
            </a:extLst>
          </p:cNvPr>
          <p:cNvSpPr txBox="1"/>
          <p:nvPr/>
        </p:nvSpPr>
        <p:spPr>
          <a:xfrm>
            <a:off x="2304000" y="2988000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Chuck </a:t>
            </a:r>
            <a:r>
              <a:rPr lang="en-GB" sz="800" i="0" dirty="0" err="1">
                <a:solidFill>
                  <a:srgbClr val="0A0A0A"/>
                </a:solidFill>
                <a:effectLst/>
                <a:latin typeface="Lexend light" pitchFamily="2" charset="0"/>
              </a:rPr>
              <a:t>Homler</a:t>
            </a:r>
            <a:endParaRPr lang="en-GB" sz="8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09F3420-779E-0920-0F1A-EDE7D52CB2E1}"/>
              </a:ext>
            </a:extLst>
          </p:cNvPr>
          <p:cNvSpPr txBox="1"/>
          <p:nvPr/>
        </p:nvSpPr>
        <p:spPr>
          <a:xfrm>
            <a:off x="4536000" y="2988000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</a:t>
            </a:r>
            <a:r>
              <a:rPr lang="en-GB" sz="800" i="0" dirty="0" err="1">
                <a:solidFill>
                  <a:srgbClr val="0A0A0A"/>
                </a:solidFill>
                <a:effectLst/>
                <a:latin typeface="Lexend light" pitchFamily="2" charset="0"/>
              </a:rPr>
              <a:t>Laitche</a:t>
            </a:r>
            <a:endParaRPr lang="en-GB" sz="8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D8F61C-79AE-614C-A346-873C93CA48A2}"/>
              </a:ext>
            </a:extLst>
          </p:cNvPr>
          <p:cNvSpPr txBox="1"/>
          <p:nvPr/>
        </p:nvSpPr>
        <p:spPr>
          <a:xfrm>
            <a:off x="72000" y="4788000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Alexis Lours</a:t>
            </a:r>
            <a:endParaRPr lang="en-GB" sz="8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531EE2-A032-9A43-586A-D900B152C869}"/>
              </a:ext>
            </a:extLst>
          </p:cNvPr>
          <p:cNvSpPr txBox="1"/>
          <p:nvPr/>
        </p:nvSpPr>
        <p:spPr>
          <a:xfrm>
            <a:off x="2304000" y="4788000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</a:t>
            </a:r>
            <a:r>
              <a:rPr lang="en-GB" sz="800" dirty="0">
                <a:solidFill>
                  <a:srgbClr val="0A0A0A"/>
                </a:solidFill>
                <a:latin typeface="Lexend light" pitchFamily="2" charset="0"/>
              </a:rPr>
              <a:t>Richard Bartz</a:t>
            </a:r>
            <a:endParaRPr lang="en-GB" sz="8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2D3999E-D2A2-5B72-D494-2640B78FF5C3}"/>
              </a:ext>
            </a:extLst>
          </p:cNvPr>
          <p:cNvSpPr txBox="1"/>
          <p:nvPr/>
        </p:nvSpPr>
        <p:spPr>
          <a:xfrm>
            <a:off x="4536000" y="4788000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</a:t>
            </a:r>
            <a:r>
              <a:rPr lang="en-GB" sz="800" i="0" dirty="0" err="1">
                <a:solidFill>
                  <a:srgbClr val="0A0A0A"/>
                </a:solidFill>
                <a:effectLst/>
                <a:latin typeface="Lexend light" pitchFamily="2" charset="0"/>
              </a:rPr>
              <a:t>Yerpo</a:t>
            </a:r>
            <a:endParaRPr lang="en-GB" sz="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07D1D9-1745-5041-4D31-745C467B96B9}"/>
              </a:ext>
            </a:extLst>
          </p:cNvPr>
          <p:cNvSpPr txBox="1"/>
          <p:nvPr/>
        </p:nvSpPr>
        <p:spPr>
          <a:xfrm>
            <a:off x="72000" y="6588000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</a:t>
            </a:r>
            <a:r>
              <a:rPr lang="en-GB" sz="800" i="0" dirty="0" err="1">
                <a:solidFill>
                  <a:srgbClr val="0A0A0A"/>
                </a:solidFill>
                <a:effectLst/>
                <a:latin typeface="Lexend light" pitchFamily="2" charset="0"/>
              </a:rPr>
              <a:t>Karelj</a:t>
            </a:r>
            <a:endParaRPr lang="en-GB" sz="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97134D-8285-1253-6A15-4D251B62BC7F}"/>
              </a:ext>
            </a:extLst>
          </p:cNvPr>
          <p:cNvSpPr txBox="1"/>
          <p:nvPr/>
        </p:nvSpPr>
        <p:spPr>
          <a:xfrm>
            <a:off x="2304000" y="6588000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</a:t>
            </a:r>
            <a:r>
              <a:rPr lang="en-GB" sz="800" i="0" dirty="0" err="1">
                <a:solidFill>
                  <a:srgbClr val="0A0A0A"/>
                </a:solidFill>
                <a:effectLst/>
                <a:latin typeface="Lexend light" pitchFamily="2" charset="0"/>
              </a:rPr>
              <a:t>Astacoides</a:t>
            </a:r>
            <a:endParaRPr lang="en-GB" sz="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2C3B754-DBFB-4525-BE00-1CD528E0FEA3}"/>
              </a:ext>
            </a:extLst>
          </p:cNvPr>
          <p:cNvSpPr txBox="1"/>
          <p:nvPr/>
        </p:nvSpPr>
        <p:spPr>
          <a:xfrm>
            <a:off x="4536000" y="6588000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L B </a:t>
            </a:r>
            <a:r>
              <a:rPr lang="en-GB" sz="800" i="0" dirty="0" err="1">
                <a:solidFill>
                  <a:srgbClr val="0A0A0A"/>
                </a:solidFill>
                <a:effectLst/>
                <a:latin typeface="Lexend light" pitchFamily="2" charset="0"/>
              </a:rPr>
              <a:t>Tettenborn</a:t>
            </a:r>
            <a:endParaRPr lang="en-GB" sz="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40EFC1-BC1B-0A96-E59E-317B8346D7F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9582"/>
          <a:stretch/>
        </p:blipFill>
        <p:spPr>
          <a:xfrm>
            <a:off x="2376000" y="3240000"/>
            <a:ext cx="2026981" cy="1596670"/>
          </a:xfrm>
          <a:prstGeom prst="rect">
            <a:avLst/>
          </a:prstGeom>
        </p:spPr>
      </p:pic>
      <p:pic>
        <p:nvPicPr>
          <p:cNvPr id="5" name="Picture 4" descr="A mouse in the grass&#10;&#10;AI-generated content may be incorrect.">
            <a:extLst>
              <a:ext uri="{FF2B5EF4-FFF2-40B4-BE49-F238E27FC236}">
                <a16:creationId xmlns:a16="http://schemas.microsoft.com/office/drawing/2014/main" id="{7C717849-0252-9008-495C-E164942AB1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5"/>
          <a:stretch/>
        </p:blipFill>
        <p:spPr>
          <a:xfrm>
            <a:off x="144000" y="1440000"/>
            <a:ext cx="2026981" cy="1598338"/>
          </a:xfrm>
          <a:prstGeom prst="rect">
            <a:avLst/>
          </a:prstGeom>
        </p:spPr>
      </p:pic>
      <p:pic>
        <p:nvPicPr>
          <p:cNvPr id="9" name="Picture 8" descr="A bird standing on a rock&#10;&#10;AI-generated content may be incorrect.">
            <a:extLst>
              <a:ext uri="{FF2B5EF4-FFF2-40B4-BE49-F238E27FC236}">
                <a16:creationId xmlns:a16="http://schemas.microsoft.com/office/drawing/2014/main" id="{A5F07BA4-AB7B-E27A-C87A-EA8025D011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7"/>
          <a:stretch/>
        </p:blipFill>
        <p:spPr>
          <a:xfrm>
            <a:off x="4608000" y="1440000"/>
            <a:ext cx="2026981" cy="1587846"/>
          </a:xfrm>
          <a:prstGeom prst="rect">
            <a:avLst/>
          </a:prstGeom>
        </p:spPr>
      </p:pic>
      <p:pic>
        <p:nvPicPr>
          <p:cNvPr id="13" name="Picture 12" descr="A wet brown animal standing on a rock next to water&#10;&#10;AI-generated content may be incorrect.">
            <a:extLst>
              <a:ext uri="{FF2B5EF4-FFF2-40B4-BE49-F238E27FC236}">
                <a16:creationId xmlns:a16="http://schemas.microsoft.com/office/drawing/2014/main" id="{18F51AA1-07E2-B66B-A88D-12CBE9A1F4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4"/>
          <a:stretch/>
        </p:blipFill>
        <p:spPr>
          <a:xfrm>
            <a:off x="2376000" y="1440000"/>
            <a:ext cx="2026981" cy="1595439"/>
          </a:xfrm>
          <a:prstGeom prst="rect">
            <a:avLst/>
          </a:prstGeom>
        </p:spPr>
      </p:pic>
      <p:pic>
        <p:nvPicPr>
          <p:cNvPr id="17" name="Picture 16" descr="A white swan swimming in water&#10;&#10;AI-generated content may be incorrect.">
            <a:extLst>
              <a:ext uri="{FF2B5EF4-FFF2-40B4-BE49-F238E27FC236}">
                <a16:creationId xmlns:a16="http://schemas.microsoft.com/office/drawing/2014/main" id="{B228D116-E1EA-568C-9AF2-655FE3E602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8"/>
          <a:stretch/>
        </p:blipFill>
        <p:spPr>
          <a:xfrm>
            <a:off x="4608000" y="3240000"/>
            <a:ext cx="2026982" cy="1604348"/>
          </a:xfrm>
          <a:prstGeom prst="rect">
            <a:avLst/>
          </a:prstGeom>
        </p:spPr>
      </p:pic>
      <p:pic>
        <p:nvPicPr>
          <p:cNvPr id="19" name="Picture 18" descr="A bird walking on a rock&#10;&#10;AI-generated content may be incorrect.">
            <a:extLst>
              <a:ext uri="{FF2B5EF4-FFF2-40B4-BE49-F238E27FC236}">
                <a16:creationId xmlns:a16="http://schemas.microsoft.com/office/drawing/2014/main" id="{07DED334-0665-F336-B5B1-60D13D8885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46"/>
          <a:stretch/>
        </p:blipFill>
        <p:spPr>
          <a:xfrm>
            <a:off x="144000" y="3240000"/>
            <a:ext cx="2026981" cy="1596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73A8D71-5DE7-FA82-A3D4-6095C7E5325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r="917"/>
          <a:stretch/>
        </p:blipFill>
        <p:spPr>
          <a:xfrm>
            <a:off x="2376000" y="5040000"/>
            <a:ext cx="2026980" cy="15878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3F4C011-91E7-5B31-1FD2-C1F4620654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08000" y="5040000"/>
            <a:ext cx="2026980" cy="157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49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620DE-CBA5-6A77-D8B0-454E0337B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FD38B16-A730-5224-2B48-BF82392F5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87970" y="1961164"/>
            <a:ext cx="6445968" cy="27208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2B0D349-F632-00F5-F677-4BF2096E3AD9}"/>
              </a:ext>
            </a:extLst>
          </p:cNvPr>
          <p:cNvSpPr txBox="1"/>
          <p:nvPr/>
        </p:nvSpPr>
        <p:spPr>
          <a:xfrm>
            <a:off x="9572625" y="6442998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yourgenome.org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2E354-287C-2330-2373-5F91CD376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3600"/>
          </a:xfrm>
          <a:solidFill>
            <a:srgbClr val="49B34F"/>
          </a:solidFill>
        </p:spPr>
        <p:txBody>
          <a:bodyPr/>
          <a:lstStyle/>
          <a:p>
            <a:r>
              <a:rPr lang="en-GB" dirty="0"/>
              <a:t>	</a:t>
            </a:r>
            <a:r>
              <a:rPr lang="en-GB" sz="4000" dirty="0">
                <a:solidFill>
                  <a:schemeClr val="bg1"/>
                </a:solidFill>
                <a:latin typeface="Lexend Medium" pitchFamily="2" charset="0"/>
              </a:rPr>
              <a:t>Site 3 – impact on the ecosystem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D1B1D-4526-302B-00AF-6F65F3684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34" y="1415968"/>
            <a:ext cx="10795365" cy="5263128"/>
          </a:xfrm>
        </p:spPr>
        <p:txBody>
          <a:bodyPr>
            <a:noAutofit/>
          </a:bodyPr>
          <a:lstStyle/>
          <a:p>
            <a:r>
              <a:rPr lang="en-GB" sz="2500" dirty="0">
                <a:latin typeface="Lexend" pitchFamily="2" charset="0"/>
              </a:rPr>
              <a:t>Which of these species are predators?</a:t>
            </a:r>
          </a:p>
          <a:p>
            <a:pPr lvl="1"/>
            <a:r>
              <a:rPr lang="en-GB" sz="2100" dirty="0">
                <a:solidFill>
                  <a:srgbClr val="49B34F"/>
                </a:solidFill>
                <a:latin typeface="Lexend" pitchFamily="2" charset="0"/>
              </a:rPr>
              <a:t>American mink, grey heron</a:t>
            </a:r>
          </a:p>
          <a:p>
            <a:pPr>
              <a:spcBef>
                <a:spcPts val="1800"/>
              </a:spcBef>
            </a:pPr>
            <a:r>
              <a:rPr lang="en-GB" sz="2500" dirty="0">
                <a:latin typeface="Lexend" pitchFamily="2" charset="0"/>
              </a:rPr>
              <a:t>Are there any endangered species present?</a:t>
            </a:r>
          </a:p>
          <a:p>
            <a:pPr lvl="1"/>
            <a:r>
              <a:rPr lang="en-GB" sz="2100" dirty="0">
                <a:solidFill>
                  <a:srgbClr val="49B34F"/>
                </a:solidFill>
                <a:latin typeface="Lexend" pitchFamily="2" charset="0"/>
              </a:rPr>
              <a:t>None at this location</a:t>
            </a:r>
          </a:p>
          <a:p>
            <a:pPr>
              <a:spcBef>
                <a:spcPts val="1800"/>
              </a:spcBef>
            </a:pPr>
            <a:r>
              <a:rPr lang="en-GB" sz="2500" dirty="0">
                <a:latin typeface="Lexend" pitchFamily="2" charset="0"/>
              </a:rPr>
              <a:t>Are there any invasive species?</a:t>
            </a:r>
          </a:p>
          <a:p>
            <a:pPr lvl="1"/>
            <a:r>
              <a:rPr lang="en-GB" sz="2100" dirty="0">
                <a:solidFill>
                  <a:srgbClr val="49B34F"/>
                </a:solidFill>
                <a:latin typeface="Lexend" pitchFamily="2" charset="0"/>
              </a:rPr>
              <a:t>Brown rat: Outcompeted native black rat, causing their numbers to decline. Can spread disease, impacting native wildlife.</a:t>
            </a:r>
          </a:p>
          <a:p>
            <a:pPr lvl="1"/>
            <a:r>
              <a:rPr lang="en-GB" sz="2100" dirty="0">
                <a:solidFill>
                  <a:srgbClr val="49B34F"/>
                </a:solidFill>
                <a:latin typeface="Lexend" pitchFamily="2" charset="0"/>
              </a:rPr>
              <a:t>American mink: Species linked to the decline in water vole populations.</a:t>
            </a:r>
          </a:p>
          <a:p>
            <a:pPr lvl="1"/>
            <a:r>
              <a:rPr lang="en-GB" sz="2100" dirty="0">
                <a:solidFill>
                  <a:srgbClr val="49B34F"/>
                </a:solidFill>
                <a:latin typeface="Lexend" pitchFamily="2" charset="0"/>
              </a:rPr>
              <a:t>North American signal crayfish: Burrow into riverbanks, damaging structure and vegetation. Outcompeted and infected native white-clawed crayfish with fungal disease.</a:t>
            </a:r>
          </a:p>
          <a:p>
            <a:pPr>
              <a:spcBef>
                <a:spcPts val="1800"/>
              </a:spcBef>
            </a:pPr>
            <a:r>
              <a:rPr lang="en-GB" sz="2500" dirty="0">
                <a:latin typeface="Lexend" pitchFamily="2" charset="0"/>
              </a:rPr>
              <a:t>Are any species indicators of good water quality?</a:t>
            </a:r>
          </a:p>
          <a:p>
            <a:pPr lvl="1"/>
            <a:r>
              <a:rPr lang="en-GB" sz="2100" dirty="0">
                <a:solidFill>
                  <a:srgbClr val="49B34F"/>
                </a:solidFill>
                <a:latin typeface="Lexend" pitchFamily="2" charset="0"/>
              </a:rPr>
              <a:t>None at this location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8BA9DF-2DB9-125B-565D-B18EFA74DE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-6400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55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80A57-D5BF-02A5-8160-0A5FE7D73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5A88A14-0591-B208-78CD-D7A1AA548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87970" y="1961164"/>
            <a:ext cx="6445968" cy="27208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1600D6B-6879-82EE-8B42-E478CC73F658}"/>
              </a:ext>
            </a:extLst>
          </p:cNvPr>
          <p:cNvSpPr txBox="1"/>
          <p:nvPr/>
        </p:nvSpPr>
        <p:spPr>
          <a:xfrm>
            <a:off x="9572625" y="6442998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yourgenome.org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F1FCE-E14D-522C-29A1-D86AFC479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3600"/>
          </a:xfrm>
          <a:solidFill>
            <a:srgbClr val="49B34F"/>
          </a:solidFill>
        </p:spPr>
        <p:txBody>
          <a:bodyPr/>
          <a:lstStyle/>
          <a:p>
            <a:r>
              <a:rPr lang="en-GB" dirty="0"/>
              <a:t>	</a:t>
            </a:r>
            <a:r>
              <a:rPr lang="en-GB" sz="4000" dirty="0">
                <a:solidFill>
                  <a:schemeClr val="bg1"/>
                </a:solidFill>
                <a:latin typeface="Lexend Medium" pitchFamily="2" charset="0"/>
              </a:rPr>
              <a:t>Site 4 – species in the ecosystem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FE941A-DD04-D7F0-C72C-DE157C74B2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-6400"/>
            <a:ext cx="1270000" cy="127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F140B0E-DC5B-D46B-0DE5-FB04D16CE89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03"/>
          <a:stretch/>
        </p:blipFill>
        <p:spPr>
          <a:xfrm>
            <a:off x="144000" y="5040000"/>
            <a:ext cx="2026981" cy="158784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F5CB6F1-62B2-D74F-3D81-9D230C001355}"/>
              </a:ext>
            </a:extLst>
          </p:cNvPr>
          <p:cNvSpPr txBox="1"/>
          <p:nvPr/>
        </p:nvSpPr>
        <p:spPr>
          <a:xfrm>
            <a:off x="6833418" y="1419879"/>
            <a:ext cx="408858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500" dirty="0">
                <a:latin typeface="Lexend" pitchFamily="2" charset="0"/>
              </a:rPr>
              <a:t>European otter</a:t>
            </a:r>
          </a:p>
          <a:p>
            <a:pPr marL="457200" indent="-457200">
              <a:buAutoNum type="arabicPeriod"/>
            </a:pPr>
            <a:r>
              <a:rPr lang="en-GB" sz="2500" dirty="0">
                <a:latin typeface="Lexend" pitchFamily="2" charset="0"/>
              </a:rPr>
              <a:t>Mallard duck</a:t>
            </a:r>
          </a:p>
          <a:p>
            <a:pPr marL="457200" indent="-457200">
              <a:buAutoNum type="arabicPeriod"/>
            </a:pPr>
            <a:r>
              <a:rPr lang="en-GB" sz="2500" dirty="0">
                <a:latin typeface="Lexend" pitchFamily="2" charset="0"/>
              </a:rPr>
              <a:t>Common frog</a:t>
            </a:r>
          </a:p>
          <a:p>
            <a:pPr marL="457200" indent="-457200">
              <a:buAutoNum type="arabicPeriod"/>
            </a:pPr>
            <a:r>
              <a:rPr lang="en-GB" sz="2500" dirty="0">
                <a:latin typeface="Lexend" pitchFamily="2" charset="0"/>
              </a:rPr>
              <a:t>European eel</a:t>
            </a:r>
          </a:p>
          <a:p>
            <a:pPr marL="457200" indent="-457200">
              <a:buAutoNum type="arabicPeriod"/>
            </a:pPr>
            <a:r>
              <a:rPr lang="en-GB" sz="2500" dirty="0">
                <a:latin typeface="Lexend" pitchFamily="2" charset="0"/>
              </a:rPr>
              <a:t>Northern pike</a:t>
            </a:r>
          </a:p>
          <a:p>
            <a:pPr marL="457200" indent="-457200">
              <a:buAutoNum type="arabicPeriod"/>
            </a:pPr>
            <a:r>
              <a:rPr lang="en-GB" sz="2500" dirty="0">
                <a:latin typeface="Lexend" pitchFamily="2" charset="0"/>
              </a:rPr>
              <a:t>European perch</a:t>
            </a:r>
          </a:p>
          <a:p>
            <a:pPr marL="457200" indent="-457200">
              <a:buAutoNum type="arabicPeriod"/>
            </a:pPr>
            <a:r>
              <a:rPr lang="en-GB" sz="2500" dirty="0">
                <a:latin typeface="Lexend" pitchFamily="2" charset="0"/>
              </a:rPr>
              <a:t>Common roach</a:t>
            </a:r>
          </a:p>
          <a:p>
            <a:pPr marL="457200" indent="-457200">
              <a:buAutoNum type="arabicPeriod"/>
            </a:pPr>
            <a:r>
              <a:rPr lang="en-GB" sz="2500" dirty="0">
                <a:latin typeface="Lexend" pitchFamily="2" charset="0"/>
              </a:rPr>
              <a:t>Water spider</a:t>
            </a:r>
          </a:p>
          <a:p>
            <a:pPr marL="457200" indent="-457200">
              <a:buAutoNum type="arabicPeriod"/>
            </a:pPr>
            <a:r>
              <a:rPr lang="en-GB" sz="2500" dirty="0">
                <a:latin typeface="Lexend" pitchFamily="2" charset="0"/>
              </a:rPr>
              <a:t>Emperor dragonfly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BAB556-F0E5-E0B5-DA7B-50A146E13C18}"/>
              </a:ext>
            </a:extLst>
          </p:cNvPr>
          <p:cNvSpPr txBox="1"/>
          <p:nvPr/>
        </p:nvSpPr>
        <p:spPr>
          <a:xfrm>
            <a:off x="72000" y="2988000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</a:t>
            </a:r>
            <a:r>
              <a:rPr lang="en-GB" sz="800" dirty="0">
                <a:solidFill>
                  <a:srgbClr val="0A0A0A"/>
                </a:solidFill>
                <a:latin typeface="Lexend light" pitchFamily="2" charset="0"/>
              </a:rPr>
              <a:t>Bernard Landgraf</a:t>
            </a:r>
            <a:endParaRPr lang="en-GB" sz="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305603-F91C-86F4-D94D-33DE7BCBCA27}"/>
              </a:ext>
            </a:extLst>
          </p:cNvPr>
          <p:cNvSpPr txBox="1"/>
          <p:nvPr/>
        </p:nvSpPr>
        <p:spPr>
          <a:xfrm>
            <a:off x="2304000" y="2988000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Richar</a:t>
            </a:r>
            <a:r>
              <a:rPr lang="en-GB" sz="800" dirty="0">
                <a:solidFill>
                  <a:srgbClr val="0A0A0A"/>
                </a:solidFill>
                <a:latin typeface="Lexend light" pitchFamily="2" charset="0"/>
              </a:rPr>
              <a:t>d Bartz</a:t>
            </a:r>
            <a:endParaRPr lang="en-GB" sz="8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FAE7D3-006B-8167-E7C7-C593CF2F02A8}"/>
              </a:ext>
            </a:extLst>
          </p:cNvPr>
          <p:cNvSpPr txBox="1"/>
          <p:nvPr/>
        </p:nvSpPr>
        <p:spPr>
          <a:xfrm>
            <a:off x="4536000" y="2988000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Richard Bartz</a:t>
            </a:r>
            <a:endParaRPr lang="en-GB" sz="8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035BDAB-9EF6-88C8-C3E4-540BF25338A4}"/>
              </a:ext>
            </a:extLst>
          </p:cNvPr>
          <p:cNvSpPr txBox="1"/>
          <p:nvPr/>
        </p:nvSpPr>
        <p:spPr>
          <a:xfrm>
            <a:off x="72000" y="4788000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</a:t>
            </a:r>
            <a:r>
              <a:rPr lang="en-GB" sz="800" i="0" dirty="0" err="1">
                <a:solidFill>
                  <a:srgbClr val="0A0A0A"/>
                </a:solidFill>
                <a:effectLst/>
                <a:latin typeface="Lexend light" pitchFamily="2" charset="0"/>
              </a:rPr>
              <a:t>GerardM</a:t>
            </a:r>
            <a:endParaRPr lang="en-GB" sz="8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31AA76-F40D-CB52-1872-11F7C1AF18CE}"/>
              </a:ext>
            </a:extLst>
          </p:cNvPr>
          <p:cNvSpPr txBox="1"/>
          <p:nvPr/>
        </p:nvSpPr>
        <p:spPr>
          <a:xfrm>
            <a:off x="2304000" y="4788000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</a:t>
            </a:r>
            <a:r>
              <a:rPr lang="en-GB" sz="800" i="0" dirty="0" err="1">
                <a:solidFill>
                  <a:srgbClr val="0A0A0A"/>
                </a:solidFill>
                <a:effectLst/>
                <a:latin typeface="Lexend light" pitchFamily="2" charset="0"/>
              </a:rPr>
              <a:t>Jik</a:t>
            </a:r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 </a:t>
            </a:r>
            <a:r>
              <a:rPr lang="en-GB" sz="800" i="0" dirty="0" err="1">
                <a:solidFill>
                  <a:srgbClr val="0A0A0A"/>
                </a:solidFill>
                <a:effectLst/>
                <a:latin typeface="Lexend light" pitchFamily="2" charset="0"/>
              </a:rPr>
              <a:t>jik</a:t>
            </a:r>
            <a:endParaRPr lang="en-GB" sz="8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7D49557-1764-B948-3D50-F4BB76562FEF}"/>
              </a:ext>
            </a:extLst>
          </p:cNvPr>
          <p:cNvSpPr txBox="1"/>
          <p:nvPr/>
        </p:nvSpPr>
        <p:spPr>
          <a:xfrm>
            <a:off x="4536000" y="4788000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Canal River Trust</a:t>
            </a:r>
            <a:endParaRPr lang="en-GB" sz="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809129-F402-285C-84F7-49E0DF9B2CD1}"/>
              </a:ext>
            </a:extLst>
          </p:cNvPr>
          <p:cNvSpPr txBox="1"/>
          <p:nvPr/>
        </p:nvSpPr>
        <p:spPr>
          <a:xfrm>
            <a:off x="72000" y="6588000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</a:t>
            </a:r>
            <a:r>
              <a:rPr lang="en-GB" sz="800" i="0" dirty="0" err="1">
                <a:solidFill>
                  <a:srgbClr val="0A0A0A"/>
                </a:solidFill>
                <a:effectLst/>
                <a:latin typeface="Lexend light" pitchFamily="2" charset="0"/>
              </a:rPr>
              <a:t>Karelj</a:t>
            </a:r>
            <a:endParaRPr lang="en-GB" sz="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E47DA50-986B-E92C-C579-7007FD2D7C99}"/>
              </a:ext>
            </a:extLst>
          </p:cNvPr>
          <p:cNvSpPr txBox="1"/>
          <p:nvPr/>
        </p:nvSpPr>
        <p:spPr>
          <a:xfrm>
            <a:off x="2304000" y="6588000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</a:t>
            </a:r>
            <a:r>
              <a:rPr lang="en-GB" sz="800" i="0" dirty="0" err="1">
                <a:solidFill>
                  <a:srgbClr val="0A0A0A"/>
                </a:solidFill>
                <a:effectLst/>
                <a:latin typeface="Lexend light" pitchFamily="2" charset="0"/>
              </a:rPr>
              <a:t>Baupi</a:t>
            </a:r>
            <a:endParaRPr lang="en-GB" sz="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E1B6B8E-CF69-1EF5-E941-F885854C46E5}"/>
              </a:ext>
            </a:extLst>
          </p:cNvPr>
          <p:cNvSpPr txBox="1"/>
          <p:nvPr/>
        </p:nvSpPr>
        <p:spPr>
          <a:xfrm>
            <a:off x="4536000" y="6588000"/>
            <a:ext cx="19409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0" dirty="0">
                <a:solidFill>
                  <a:srgbClr val="0A0A0A"/>
                </a:solidFill>
                <a:effectLst/>
                <a:latin typeface="Lexend light" pitchFamily="2" charset="0"/>
              </a:rPr>
              <a:t>Image credit: </a:t>
            </a:r>
            <a:r>
              <a:rPr lang="en-GB" sz="800" dirty="0" err="1">
                <a:solidFill>
                  <a:srgbClr val="0A0A0A"/>
                </a:solidFill>
                <a:latin typeface="Lexend light" pitchFamily="2" charset="0"/>
              </a:rPr>
              <a:t>Quartl</a:t>
            </a:r>
            <a:endParaRPr lang="en-GB" sz="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A2566-9E14-172D-3706-76798B993E7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9582"/>
          <a:stretch/>
        </p:blipFill>
        <p:spPr>
          <a:xfrm>
            <a:off x="2376000" y="1440000"/>
            <a:ext cx="2026981" cy="15966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F2071B-B891-32B1-1AB7-9D923F198B7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733"/>
          <a:stretch/>
        </p:blipFill>
        <p:spPr>
          <a:xfrm>
            <a:off x="144000" y="1440000"/>
            <a:ext cx="2026981" cy="1587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D4C791-07F9-47DB-016A-B0ACA9B0C25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7368"/>
          <a:stretch/>
        </p:blipFill>
        <p:spPr>
          <a:xfrm>
            <a:off x="4608000" y="1440000"/>
            <a:ext cx="2026981" cy="1587845"/>
          </a:xfrm>
          <a:prstGeom prst="rect">
            <a:avLst/>
          </a:prstGeom>
        </p:spPr>
      </p:pic>
      <p:pic>
        <p:nvPicPr>
          <p:cNvPr id="10" name="Picture 9" descr="A long green fish in water&#10;&#10;AI-generated content may be incorrect.">
            <a:extLst>
              <a:ext uri="{FF2B5EF4-FFF2-40B4-BE49-F238E27FC236}">
                <a16:creationId xmlns:a16="http://schemas.microsoft.com/office/drawing/2014/main" id="{3F5C6D21-0521-C1EF-E64C-E1610587CD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/>
          <a:stretch/>
        </p:blipFill>
        <p:spPr>
          <a:xfrm>
            <a:off x="144000" y="3240000"/>
            <a:ext cx="2026983" cy="1592736"/>
          </a:xfrm>
          <a:prstGeom prst="rect">
            <a:avLst/>
          </a:prstGeom>
        </p:spPr>
      </p:pic>
      <p:pic>
        <p:nvPicPr>
          <p:cNvPr id="12" name="Picture 11" descr="A fish swimming in water&#10;&#10;AI-generated content may be incorrect.">
            <a:extLst>
              <a:ext uri="{FF2B5EF4-FFF2-40B4-BE49-F238E27FC236}">
                <a16:creationId xmlns:a16="http://schemas.microsoft.com/office/drawing/2014/main" id="{C40BB252-EA06-CEB4-52F4-B73EFCFAB1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" r="4085"/>
          <a:stretch/>
        </p:blipFill>
        <p:spPr>
          <a:xfrm>
            <a:off x="2376000" y="3240000"/>
            <a:ext cx="2026984" cy="1601472"/>
          </a:xfrm>
          <a:prstGeom prst="rect">
            <a:avLst/>
          </a:prstGeom>
        </p:spPr>
      </p:pic>
      <p:pic>
        <p:nvPicPr>
          <p:cNvPr id="15" name="Picture 14" descr="A fish swimming in the water&#10;&#10;AI-generated content may be incorrect.">
            <a:extLst>
              <a:ext uri="{FF2B5EF4-FFF2-40B4-BE49-F238E27FC236}">
                <a16:creationId xmlns:a16="http://schemas.microsoft.com/office/drawing/2014/main" id="{DE5CD245-BFE5-EDEA-585E-6820FFFD97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2"/>
          <a:stretch/>
        </p:blipFill>
        <p:spPr>
          <a:xfrm>
            <a:off x="4608000" y="3240000"/>
            <a:ext cx="2037413" cy="1591434"/>
          </a:xfrm>
          <a:prstGeom prst="rect">
            <a:avLst/>
          </a:prstGeom>
        </p:spPr>
      </p:pic>
      <p:pic>
        <p:nvPicPr>
          <p:cNvPr id="23" name="Picture 22" descr="A close-up of a spider&#10;&#10;AI-generated content may be incorrect.">
            <a:extLst>
              <a:ext uri="{FF2B5EF4-FFF2-40B4-BE49-F238E27FC236}">
                <a16:creationId xmlns:a16="http://schemas.microsoft.com/office/drawing/2014/main" id="{C9016BD7-4AB0-51E0-A314-D61EAE449F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3"/>
          <a:stretch/>
        </p:blipFill>
        <p:spPr>
          <a:xfrm>
            <a:off x="2376000" y="5040000"/>
            <a:ext cx="2026981" cy="1575305"/>
          </a:xfrm>
          <a:prstGeom prst="rect">
            <a:avLst/>
          </a:prstGeom>
        </p:spPr>
      </p:pic>
      <p:pic>
        <p:nvPicPr>
          <p:cNvPr id="24" name="Picture 23" descr="A dragonfly on a branch&#10;&#10;AI-generated content may be incorrect.">
            <a:extLst>
              <a:ext uri="{FF2B5EF4-FFF2-40B4-BE49-F238E27FC236}">
                <a16:creationId xmlns:a16="http://schemas.microsoft.com/office/drawing/2014/main" id="{732813FC-C45E-9F22-5ABC-B079FDADCA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0" y="5040000"/>
            <a:ext cx="2026981" cy="156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28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626FD-CD17-D6AD-BB17-10A44EB9A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C6643FF-8A0A-5FCD-7DA1-FA059C2EB8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87970" y="1961164"/>
            <a:ext cx="6445968" cy="27208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DBD1B6F-22A9-1DF1-CFE2-EA2CF966E913}"/>
              </a:ext>
            </a:extLst>
          </p:cNvPr>
          <p:cNvSpPr txBox="1"/>
          <p:nvPr/>
        </p:nvSpPr>
        <p:spPr>
          <a:xfrm>
            <a:off x="9572625" y="6442998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yourgenome.org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F473F-323B-DEB9-1856-A9408556F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3600"/>
          </a:xfrm>
          <a:solidFill>
            <a:srgbClr val="49B34F"/>
          </a:solidFill>
        </p:spPr>
        <p:txBody>
          <a:bodyPr/>
          <a:lstStyle/>
          <a:p>
            <a:r>
              <a:rPr lang="en-GB" dirty="0"/>
              <a:t>	</a:t>
            </a:r>
            <a:r>
              <a:rPr lang="en-GB" sz="4000" dirty="0">
                <a:solidFill>
                  <a:schemeClr val="bg1"/>
                </a:solidFill>
                <a:latin typeface="Lexend Medium" pitchFamily="2" charset="0"/>
              </a:rPr>
              <a:t>DNA sequence</a:t>
            </a:r>
            <a:r>
              <a:rPr lang="en-GB" sz="4000" dirty="0">
                <a:solidFill>
                  <a:srgbClr val="FF0000"/>
                </a:solidFill>
                <a:latin typeface="Lexend Medium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46725E-F839-951B-6ABC-C60F8EA7AE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-6400"/>
            <a:ext cx="1270000" cy="1270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B688296-57A8-86FA-6A62-C75E242B0E29}"/>
              </a:ext>
            </a:extLst>
          </p:cNvPr>
          <p:cNvGrpSpPr/>
          <p:nvPr/>
        </p:nvGrpSpPr>
        <p:grpSpPr>
          <a:xfrm>
            <a:off x="100218" y="1518947"/>
            <a:ext cx="2244377" cy="4924051"/>
            <a:chOff x="223520" y="1620520"/>
            <a:chExt cx="1884680" cy="3606800"/>
          </a:xfrm>
        </p:grpSpPr>
        <p:pic>
          <p:nvPicPr>
            <p:cNvPr id="10" name="Graphic 9" descr="DNA outline">
              <a:extLst>
                <a:ext uri="{FF2B5EF4-FFF2-40B4-BE49-F238E27FC236}">
                  <a16:creationId xmlns:a16="http://schemas.microsoft.com/office/drawing/2014/main" id="{9477DC42-F717-4104-1260-753D4D737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23520" y="1620520"/>
              <a:ext cx="1884680" cy="1884680"/>
            </a:xfrm>
            <a:prstGeom prst="rect">
              <a:avLst/>
            </a:prstGeom>
          </p:spPr>
        </p:pic>
        <p:pic>
          <p:nvPicPr>
            <p:cNvPr id="11" name="Graphic 10" descr="DNA outline">
              <a:extLst>
                <a:ext uri="{FF2B5EF4-FFF2-40B4-BE49-F238E27FC236}">
                  <a16:creationId xmlns:a16="http://schemas.microsoft.com/office/drawing/2014/main" id="{5CE72716-3CB5-6B6E-1492-2F2473994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23520" y="3342640"/>
              <a:ext cx="1884680" cy="188468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4B33624-B1E1-F4E5-5D21-F96099B0E603}"/>
              </a:ext>
            </a:extLst>
          </p:cNvPr>
          <p:cNvSpPr txBox="1"/>
          <p:nvPr/>
        </p:nvSpPr>
        <p:spPr>
          <a:xfrm>
            <a:off x="2225258" y="2726671"/>
            <a:ext cx="8246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ATTCGCGTATTAGCGCGATAGCTCTGCGCTATATAGCGGCGATATATATGATGTGAGTCGTGCTGATGCGTGAGTCGTAGTGCTGCGATGCTGTCGATTAGTCGCTGTCGATGATGAGAGACGATAGCAGATACTACGACATCAGCATCAGACATC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ED6B7D-4DBA-70EA-744D-8D5C77A85E3A}"/>
              </a:ext>
            </a:extLst>
          </p:cNvPr>
          <p:cNvSpPr txBox="1"/>
          <p:nvPr/>
        </p:nvSpPr>
        <p:spPr>
          <a:xfrm>
            <a:off x="2225258" y="5222962"/>
            <a:ext cx="3870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ATTCG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TATTAGCGCGATAGCTCT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CGCTATATAGCGGCGATATATATGATGTGAGTCGTGCTGATG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DBB1EA-243C-B88D-EE0F-8DF6A60FA628}"/>
              </a:ext>
            </a:extLst>
          </p:cNvPr>
          <p:cNvSpPr txBox="1"/>
          <p:nvPr/>
        </p:nvSpPr>
        <p:spPr>
          <a:xfrm>
            <a:off x="6468806" y="5222961"/>
            <a:ext cx="3870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ATTCG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TATTAGCGCGATAGCTCT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CGCTATATAGCGGCGATATATATGATGTGAGTCGTGCTGATG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TG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60C6048-ACA2-4CEC-D631-890BBBEE1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259" y="1805673"/>
            <a:ext cx="8696742" cy="94221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2500" dirty="0">
                <a:latin typeface="Lexend" pitchFamily="2" charset="0"/>
              </a:rPr>
              <a:t>DNA sequences are a series of letters (A, C, G and T), which represent bases in the DNA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9E492-6C96-3C7E-D7BB-504DB379045E}"/>
              </a:ext>
            </a:extLst>
          </p:cNvPr>
          <p:cNvSpPr txBox="1"/>
          <p:nvPr/>
        </p:nvSpPr>
        <p:spPr>
          <a:xfrm>
            <a:off x="2225257" y="3870008"/>
            <a:ext cx="8696742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500" dirty="0">
                <a:latin typeface="Lexend" pitchFamily="2" charset="0"/>
              </a:rPr>
              <a:t>The DNA sequence is unique to an organism, so we can use it to identify which organism a DNA sample comes from</a:t>
            </a:r>
          </a:p>
        </p:txBody>
      </p:sp>
    </p:spTree>
    <p:extLst>
      <p:ext uri="{BB962C8B-B14F-4D97-AF65-F5344CB8AC3E}">
        <p14:creationId xmlns:p14="http://schemas.microsoft.com/office/powerpoint/2010/main" val="1230626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B7D12-E715-DC58-FA58-37CF4AD10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4B8AC3C-5B5D-1C29-2469-81085036FD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87970" y="1961164"/>
            <a:ext cx="6445968" cy="27208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D620574-8CA1-2FF6-C8C0-C8EF34273A55}"/>
              </a:ext>
            </a:extLst>
          </p:cNvPr>
          <p:cNvSpPr txBox="1"/>
          <p:nvPr/>
        </p:nvSpPr>
        <p:spPr>
          <a:xfrm>
            <a:off x="9572625" y="6442998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yourgenome.org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9D5C7-CF35-D1FF-8054-C365F45D8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3600"/>
          </a:xfrm>
          <a:solidFill>
            <a:srgbClr val="49B34F"/>
          </a:solidFill>
        </p:spPr>
        <p:txBody>
          <a:bodyPr/>
          <a:lstStyle/>
          <a:p>
            <a:r>
              <a:rPr lang="en-GB" dirty="0"/>
              <a:t>	</a:t>
            </a:r>
            <a:r>
              <a:rPr lang="en-GB" sz="4000" dirty="0">
                <a:solidFill>
                  <a:schemeClr val="bg1"/>
                </a:solidFill>
                <a:latin typeface="Lexend Medium" pitchFamily="2" charset="0"/>
              </a:rPr>
              <a:t>Site 4 – impact on the ecosystem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BD7FA-C3C5-BED3-215D-FA63322CD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34" y="1415968"/>
            <a:ext cx="10795365" cy="5263128"/>
          </a:xfrm>
        </p:spPr>
        <p:txBody>
          <a:bodyPr>
            <a:noAutofit/>
          </a:bodyPr>
          <a:lstStyle/>
          <a:p>
            <a:r>
              <a:rPr lang="en-GB" sz="2500" dirty="0">
                <a:latin typeface="Lexend" pitchFamily="2" charset="0"/>
              </a:rPr>
              <a:t>Which of these species are predators?</a:t>
            </a:r>
          </a:p>
          <a:p>
            <a:pPr lvl="1"/>
            <a:r>
              <a:rPr lang="en-GB" sz="2100" dirty="0">
                <a:solidFill>
                  <a:srgbClr val="49B34F"/>
                </a:solidFill>
                <a:latin typeface="Lexend" pitchFamily="2" charset="0"/>
              </a:rPr>
              <a:t>European otter, Northern pike, European perch, water spider</a:t>
            </a:r>
          </a:p>
          <a:p>
            <a:pPr>
              <a:spcBef>
                <a:spcPts val="1800"/>
              </a:spcBef>
            </a:pPr>
            <a:r>
              <a:rPr lang="en-GB" sz="2500" dirty="0">
                <a:latin typeface="Lexend" pitchFamily="2" charset="0"/>
              </a:rPr>
              <a:t>Are there any endangered species present?</a:t>
            </a:r>
          </a:p>
          <a:p>
            <a:pPr lvl="1"/>
            <a:r>
              <a:rPr lang="en-GB" sz="2100" dirty="0">
                <a:solidFill>
                  <a:srgbClr val="49B34F"/>
                </a:solidFill>
                <a:latin typeface="Lexend" pitchFamily="2" charset="0"/>
              </a:rPr>
              <a:t>European eel</a:t>
            </a:r>
          </a:p>
          <a:p>
            <a:pPr>
              <a:spcBef>
                <a:spcPts val="1800"/>
              </a:spcBef>
            </a:pPr>
            <a:r>
              <a:rPr lang="en-GB" sz="2500" dirty="0">
                <a:latin typeface="Lexend" pitchFamily="2" charset="0"/>
              </a:rPr>
              <a:t>Are there any invasive species?</a:t>
            </a:r>
          </a:p>
          <a:p>
            <a:pPr lvl="1"/>
            <a:r>
              <a:rPr lang="en-GB" sz="2100" dirty="0">
                <a:solidFill>
                  <a:srgbClr val="49B34F"/>
                </a:solidFill>
                <a:latin typeface="Lexend" pitchFamily="2" charset="0"/>
              </a:rPr>
              <a:t>None at this location</a:t>
            </a:r>
          </a:p>
          <a:p>
            <a:pPr>
              <a:spcBef>
                <a:spcPts val="1800"/>
              </a:spcBef>
            </a:pPr>
            <a:r>
              <a:rPr lang="en-GB" sz="2500" dirty="0">
                <a:latin typeface="Lexend" pitchFamily="2" charset="0"/>
              </a:rPr>
              <a:t>Are any species indicators of good water quality?</a:t>
            </a:r>
          </a:p>
          <a:p>
            <a:pPr lvl="1"/>
            <a:r>
              <a:rPr lang="en-GB" sz="2100" dirty="0">
                <a:solidFill>
                  <a:srgbClr val="49B34F"/>
                </a:solidFill>
                <a:latin typeface="Lexend" pitchFamily="2" charset="0"/>
              </a:rPr>
              <a:t>None at this location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1EE928-44F0-8230-68C3-63BD05BB1A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-6400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41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87970" y="1961164"/>
            <a:ext cx="6445968" cy="27208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572625" y="6442998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yourgenome.org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3600"/>
          </a:xfrm>
          <a:solidFill>
            <a:srgbClr val="49B34F"/>
          </a:solidFill>
        </p:spPr>
        <p:txBody>
          <a:bodyPr/>
          <a:lstStyle/>
          <a:p>
            <a:r>
              <a:rPr lang="en-GB" dirty="0"/>
              <a:t>	</a:t>
            </a:r>
            <a:r>
              <a:rPr lang="en-GB" sz="4000" dirty="0">
                <a:solidFill>
                  <a:schemeClr val="bg1"/>
                </a:solidFill>
                <a:latin typeface="Lexend Medium" pitchFamily="2" charset="0"/>
              </a:rPr>
              <a:t>Summary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778" y="1447800"/>
            <a:ext cx="10644222" cy="5286375"/>
          </a:xfrm>
        </p:spPr>
        <p:txBody>
          <a:bodyPr>
            <a:normAutofit/>
          </a:bodyPr>
          <a:lstStyle/>
          <a:p>
            <a:r>
              <a:rPr lang="en-GB" sz="2500" dirty="0">
                <a:latin typeface="Lexend" pitchFamily="2" charset="0"/>
              </a:rPr>
              <a:t>Old cells are left by an organism in the environment</a:t>
            </a:r>
          </a:p>
          <a:p>
            <a:pPr>
              <a:spcBef>
                <a:spcPts val="1800"/>
              </a:spcBef>
            </a:pPr>
            <a:r>
              <a:rPr lang="en-GB" sz="2500" dirty="0">
                <a:latin typeface="Lexend" pitchFamily="2" charset="0"/>
              </a:rPr>
              <a:t>These old cells still contain DNA and can be collected in eDNA (environmental DNA) samples</a:t>
            </a:r>
          </a:p>
          <a:p>
            <a:pPr>
              <a:spcBef>
                <a:spcPts val="1800"/>
              </a:spcBef>
            </a:pPr>
            <a:r>
              <a:rPr lang="en-GB" sz="2500" dirty="0">
                <a:latin typeface="Lexend" pitchFamily="2" charset="0"/>
              </a:rPr>
              <a:t>DNA can be extracted from </a:t>
            </a:r>
            <a:r>
              <a:rPr lang="en-GB" sz="2500" dirty="0" err="1">
                <a:latin typeface="Lexend" pitchFamily="2" charset="0"/>
              </a:rPr>
              <a:t>eDNA</a:t>
            </a:r>
            <a:r>
              <a:rPr lang="en-GB" sz="2500" dirty="0">
                <a:latin typeface="Lexend" pitchFamily="2" charset="0"/>
              </a:rPr>
              <a:t> samples and sequenced</a:t>
            </a:r>
          </a:p>
          <a:p>
            <a:pPr>
              <a:spcBef>
                <a:spcPts val="1800"/>
              </a:spcBef>
            </a:pPr>
            <a:r>
              <a:rPr lang="en-GB" sz="2500" dirty="0">
                <a:latin typeface="Lexend" pitchFamily="2" charset="0"/>
              </a:rPr>
              <a:t>Using bioinformatics, DNA sequences can be compared to an online database to identify the species present</a:t>
            </a:r>
          </a:p>
          <a:p>
            <a:pPr>
              <a:spcBef>
                <a:spcPts val="1800"/>
              </a:spcBef>
            </a:pPr>
            <a:r>
              <a:rPr lang="en-GB" sz="2500" dirty="0">
                <a:latin typeface="Lexend" pitchFamily="2" charset="0"/>
              </a:rPr>
              <a:t>Finding the species present in the environment using DNA allows us to study the biodiversity in an area</a:t>
            </a:r>
          </a:p>
          <a:p>
            <a:pPr>
              <a:spcBef>
                <a:spcPts val="1800"/>
              </a:spcBef>
            </a:pPr>
            <a:r>
              <a:rPr lang="en-GB" sz="2500" dirty="0">
                <a:latin typeface="Lexend" pitchFamily="2" charset="0"/>
              </a:rPr>
              <a:t>Knowing about the biodiversity in an area can help us find endangered species, invasive species and learn more about water quality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-6400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20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2946598"/>
            <a:ext cx="12176336" cy="5139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15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Wild DNA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Investigate </a:t>
            </a:r>
            <a:r>
              <a:rPr lang="en-GB" sz="36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eDNA</a:t>
            </a:r>
            <a:endParaRPr lang="en-GB" sz="3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96530" cy="1996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7" y="4527550"/>
            <a:ext cx="12176336" cy="513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5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87970" y="1961164"/>
            <a:ext cx="6445968" cy="27208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572625" y="6442998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yourgenome.org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3600"/>
          </a:xfrm>
          <a:solidFill>
            <a:srgbClr val="49B34F"/>
          </a:solidFill>
        </p:spPr>
        <p:txBody>
          <a:bodyPr/>
          <a:lstStyle/>
          <a:p>
            <a:r>
              <a:rPr lang="en-GB" dirty="0"/>
              <a:t>	</a:t>
            </a:r>
            <a:r>
              <a:rPr lang="en-GB" sz="4000" dirty="0">
                <a:solidFill>
                  <a:schemeClr val="bg1"/>
                </a:solidFill>
                <a:latin typeface="Lexend Medium" pitchFamily="2" charset="0"/>
              </a:rPr>
              <a:t>DNA location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-6400"/>
            <a:ext cx="1270000" cy="12700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891345" y="6086076"/>
            <a:ext cx="1941523" cy="458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500" dirty="0">
                <a:latin typeface="Lexend" pitchFamily="2" charset="0"/>
              </a:rPr>
              <a:t>Animal cell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967167" y="1986783"/>
            <a:ext cx="4769658" cy="3916703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500" dirty="0">
                <a:latin typeface="Lexend" pitchFamily="2" charset="0"/>
              </a:rPr>
              <a:t>DNA is found in the nucleus of cells from eukaryotic species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500" dirty="0">
                <a:latin typeface="Lexend" pitchFamily="2" charset="0"/>
              </a:rPr>
              <a:t>When cells are replaced, old cells can be left behind in the environment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500" dirty="0">
                <a:latin typeface="Lexend" pitchFamily="2" charset="0"/>
              </a:rPr>
              <a:t>This means the DNA in these cells will also be left behind in the environment</a:t>
            </a:r>
          </a:p>
        </p:txBody>
      </p:sp>
      <p:pic>
        <p:nvPicPr>
          <p:cNvPr id="1026" name="Picture 2" descr="Illustration showing the structures of an animal cell.">
            <a:extLst>
              <a:ext uri="{FF2B5EF4-FFF2-40B4-BE49-F238E27FC236}">
                <a16:creationId xmlns:a16="http://schemas.microsoft.com/office/drawing/2014/main" id="{F5604648-243C-882F-E595-A902ACAD3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37" y="1484671"/>
            <a:ext cx="5512641" cy="476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0B4543D-1900-8F26-01C4-6E2BE89105E0}"/>
              </a:ext>
            </a:extLst>
          </p:cNvPr>
          <p:cNvSpPr txBox="1"/>
          <p:nvPr/>
        </p:nvSpPr>
        <p:spPr>
          <a:xfrm>
            <a:off x="0" y="6627664"/>
            <a:ext cx="42694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i="0" dirty="0">
                <a:solidFill>
                  <a:srgbClr val="0A0A0A"/>
                </a:solidFill>
                <a:effectLst/>
                <a:latin typeface="Lexend light" pitchFamily="2" charset="0"/>
              </a:rPr>
              <a:t> Image credit: Laura Olivares </a:t>
            </a:r>
            <a:r>
              <a:rPr lang="en-GB" sz="1000" i="0" dirty="0" err="1">
                <a:solidFill>
                  <a:srgbClr val="0A0A0A"/>
                </a:solidFill>
                <a:effectLst/>
                <a:latin typeface="Lexend light" pitchFamily="2" charset="0"/>
              </a:rPr>
              <a:t>Boldú</a:t>
            </a:r>
            <a:r>
              <a:rPr lang="en-GB" sz="1000" i="0" dirty="0">
                <a:solidFill>
                  <a:srgbClr val="0A0A0A"/>
                </a:solidFill>
                <a:effectLst/>
                <a:latin typeface="Lexend light" pitchFamily="2" charset="0"/>
              </a:rPr>
              <a:t> / </a:t>
            </a:r>
            <a:r>
              <a:rPr lang="en-GB" sz="1000" i="0" dirty="0" err="1">
                <a:solidFill>
                  <a:srgbClr val="0A0A0A"/>
                </a:solidFill>
                <a:effectLst/>
                <a:latin typeface="Lexend light" pitchFamily="2" charset="0"/>
              </a:rPr>
              <a:t>Wellcome</a:t>
            </a:r>
            <a:r>
              <a:rPr lang="en-GB" sz="1000" i="0" dirty="0">
                <a:solidFill>
                  <a:srgbClr val="0A0A0A"/>
                </a:solidFill>
                <a:effectLst/>
                <a:latin typeface="Lexend light" pitchFamily="2" charset="0"/>
              </a:rPr>
              <a:t> Connecting Science</a:t>
            </a:r>
            <a:endParaRPr lang="en-GB" sz="10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DBA3209-9110-721B-60FB-E7ECA017D4D0}"/>
              </a:ext>
            </a:extLst>
          </p:cNvPr>
          <p:cNvSpPr/>
          <p:nvPr/>
        </p:nvSpPr>
        <p:spPr>
          <a:xfrm>
            <a:off x="2772697" y="2064774"/>
            <a:ext cx="953729" cy="84557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361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hild sitting on a dock next to a pond&#10;&#10;AI-generated content may be incorrect.">
            <a:extLst>
              <a:ext uri="{FF2B5EF4-FFF2-40B4-BE49-F238E27FC236}">
                <a16:creationId xmlns:a16="http://schemas.microsoft.com/office/drawing/2014/main" id="{9AB3560C-8136-2682-16C6-E4B53DFDDD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2" t="61414" r="9477"/>
          <a:stretch/>
        </p:blipFill>
        <p:spPr>
          <a:xfrm>
            <a:off x="7526439" y="4659304"/>
            <a:ext cx="2822403" cy="18871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85913B4-189D-D2AF-2530-A26BBE46A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03" y="4659304"/>
            <a:ext cx="2825691" cy="188526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7423C0A-6F90-ECEA-872A-B9CBBD3332F2}"/>
              </a:ext>
            </a:extLst>
          </p:cNvPr>
          <p:cNvSpPr txBox="1"/>
          <p:nvPr/>
        </p:nvSpPr>
        <p:spPr>
          <a:xfrm>
            <a:off x="4025786" y="6504552"/>
            <a:ext cx="22465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i="0" dirty="0">
                <a:solidFill>
                  <a:srgbClr val="0A0A0A"/>
                </a:solidFill>
                <a:effectLst/>
                <a:latin typeface="Lexend Light" pitchFamily="2" charset="0"/>
              </a:rPr>
              <a:t> Image credit: </a:t>
            </a:r>
            <a:r>
              <a:rPr lang="en-GB" sz="1000" b="0" i="0" dirty="0">
                <a:solidFill>
                  <a:srgbClr val="202122"/>
                </a:solidFill>
                <a:effectLst/>
                <a:latin typeface="Lexend Light" pitchFamily="2" charset="0"/>
              </a:rPr>
              <a:t>André </a:t>
            </a:r>
            <a:r>
              <a:rPr lang="en-GB" sz="1000" b="0" i="0" dirty="0" err="1">
                <a:solidFill>
                  <a:srgbClr val="202122"/>
                </a:solidFill>
                <a:effectLst/>
                <a:latin typeface="Lexend Light" pitchFamily="2" charset="0"/>
              </a:rPr>
              <a:t>Künzelmann</a:t>
            </a:r>
            <a:endParaRPr lang="en-GB" sz="1000" dirty="0">
              <a:latin typeface="Lexend Light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87970" y="1961164"/>
            <a:ext cx="6445968" cy="27208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572625" y="6442998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yourgenome.org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3600"/>
          </a:xfrm>
          <a:solidFill>
            <a:srgbClr val="49B34F"/>
          </a:solidFill>
        </p:spPr>
        <p:txBody>
          <a:bodyPr/>
          <a:lstStyle/>
          <a:p>
            <a:r>
              <a:rPr lang="en-GB" dirty="0"/>
              <a:t>	</a:t>
            </a:r>
            <a:r>
              <a:rPr lang="en-GB" sz="4000" dirty="0">
                <a:solidFill>
                  <a:schemeClr val="bg1"/>
                </a:solidFill>
                <a:latin typeface="Lexend Medium" pitchFamily="2" charset="0"/>
              </a:rPr>
              <a:t>What is </a:t>
            </a:r>
            <a:r>
              <a:rPr lang="en-GB" sz="4000" dirty="0" err="1">
                <a:solidFill>
                  <a:schemeClr val="bg1"/>
                </a:solidFill>
                <a:latin typeface="Lexend Medium" pitchFamily="2" charset="0"/>
              </a:rPr>
              <a:t>eDNA</a:t>
            </a:r>
            <a:r>
              <a:rPr lang="en-GB" sz="4000" dirty="0">
                <a:solidFill>
                  <a:schemeClr val="bg1"/>
                </a:solidFill>
                <a:latin typeface="Lexend Medium" pitchFamily="2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54" y="1411135"/>
            <a:ext cx="10509045" cy="3557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500" dirty="0" err="1">
                <a:latin typeface="Lexend" pitchFamily="2" charset="0"/>
              </a:rPr>
              <a:t>eDNA</a:t>
            </a:r>
            <a:r>
              <a:rPr lang="en-GB" sz="2500" dirty="0">
                <a:latin typeface="Lexend" pitchFamily="2" charset="0"/>
              </a:rPr>
              <a:t> stands for: </a:t>
            </a:r>
            <a:r>
              <a:rPr lang="en-GB" sz="2500" u="sng" dirty="0">
                <a:latin typeface="Lexend" pitchFamily="2" charset="0"/>
              </a:rPr>
              <a:t>e</a:t>
            </a:r>
            <a:r>
              <a:rPr lang="en-GB" sz="2500" dirty="0">
                <a:latin typeface="Lexend" pitchFamily="2" charset="0"/>
              </a:rPr>
              <a:t>nvironmental </a:t>
            </a:r>
            <a:r>
              <a:rPr lang="en-GB" sz="2500" u="sng" dirty="0">
                <a:latin typeface="Lexend" pitchFamily="2" charset="0"/>
              </a:rPr>
              <a:t>DNA</a:t>
            </a:r>
          </a:p>
          <a:p>
            <a:pPr marL="0" indent="0">
              <a:buNone/>
            </a:pPr>
            <a:r>
              <a:rPr lang="en-GB" sz="2500" dirty="0">
                <a:latin typeface="Lexend" pitchFamily="2" charset="0"/>
              </a:rPr>
              <a:t>It is DNA left by an organism in an environment</a:t>
            </a:r>
          </a:p>
          <a:p>
            <a:pPr marL="0" indent="0">
              <a:buNone/>
            </a:pPr>
            <a:r>
              <a:rPr lang="en-GB" sz="2500" dirty="0">
                <a:latin typeface="Lexend" pitchFamily="2" charset="0"/>
              </a:rPr>
              <a:t>eDNA could be found in old cells left behind in:</a:t>
            </a:r>
          </a:p>
          <a:p>
            <a:pPr lvl="1"/>
            <a:r>
              <a:rPr lang="en-GB" sz="2500" dirty="0">
                <a:latin typeface="Lexend" pitchFamily="2" charset="0"/>
              </a:rPr>
              <a:t>faeces</a:t>
            </a:r>
          </a:p>
          <a:p>
            <a:pPr lvl="1"/>
            <a:r>
              <a:rPr lang="en-GB" sz="2500" dirty="0">
                <a:latin typeface="Lexend" pitchFamily="2" charset="0"/>
              </a:rPr>
              <a:t>external cells shed by an organism (e.g. skin cells) </a:t>
            </a:r>
          </a:p>
          <a:p>
            <a:pPr lvl="1"/>
            <a:r>
              <a:rPr lang="en-GB" sz="2500" dirty="0">
                <a:latin typeface="Lexend" pitchFamily="2" charset="0"/>
              </a:rPr>
              <a:t>bodily fluids (e.g. blood or urine)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GB" sz="2500" dirty="0">
                <a:latin typeface="Lexend" pitchFamily="2" charset="0"/>
              </a:rPr>
              <a:t>eDNA can be collected from the environment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-6400"/>
            <a:ext cx="1270000" cy="127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949FC4-FCB6-7D0D-72AA-943E1F2CB17D}"/>
              </a:ext>
            </a:extLst>
          </p:cNvPr>
          <p:cNvSpPr txBox="1"/>
          <p:nvPr/>
        </p:nvSpPr>
        <p:spPr>
          <a:xfrm>
            <a:off x="7424634" y="6504553"/>
            <a:ext cx="22465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i="0" dirty="0">
                <a:solidFill>
                  <a:srgbClr val="0A0A0A"/>
                </a:solidFill>
                <a:effectLst/>
                <a:latin typeface="Lexend Light" pitchFamily="2" charset="0"/>
              </a:rPr>
              <a:t> Image credit: </a:t>
            </a:r>
            <a:r>
              <a:rPr lang="en-GB" sz="1000" b="0" i="0" dirty="0">
                <a:solidFill>
                  <a:srgbClr val="202122"/>
                </a:solidFill>
                <a:effectLst/>
                <a:latin typeface="Lexend Light" pitchFamily="2" charset="0"/>
              </a:rPr>
              <a:t>Adam Rash</a:t>
            </a:r>
            <a:endParaRPr lang="en-GB" sz="1000" dirty="0">
              <a:latin typeface="Lexend Light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6C7ECC5-E5C1-B386-9171-38F64A4FE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34" y="4651876"/>
            <a:ext cx="2825691" cy="188526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1F07A7F-5A74-6B54-D1D5-9684C0B6BF3B}"/>
              </a:ext>
            </a:extLst>
          </p:cNvPr>
          <p:cNvSpPr txBox="1"/>
          <p:nvPr/>
        </p:nvSpPr>
        <p:spPr>
          <a:xfrm>
            <a:off x="601045" y="6498950"/>
            <a:ext cx="22465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i="0" dirty="0">
                <a:solidFill>
                  <a:srgbClr val="0A0A0A"/>
                </a:solidFill>
                <a:effectLst/>
                <a:latin typeface="Lexend Light" pitchFamily="2" charset="0"/>
              </a:rPr>
              <a:t> Image credit: </a:t>
            </a:r>
            <a:r>
              <a:rPr lang="en-GB" sz="1000" b="0" i="0" dirty="0">
                <a:solidFill>
                  <a:srgbClr val="202122"/>
                </a:solidFill>
                <a:effectLst/>
                <a:latin typeface="Lexend Light" pitchFamily="2" charset="0"/>
              </a:rPr>
              <a:t>Albert Herring</a:t>
            </a:r>
            <a:endParaRPr lang="en-GB" sz="1000" dirty="0">
              <a:latin typeface="Lexen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50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C5E70-4EDD-FACC-B6E0-823EB5607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8E5C96D-57C7-9B4D-072E-EA66676D20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87970" y="1961164"/>
            <a:ext cx="6445968" cy="27208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78390D9-EA7C-C726-49A8-1744CD1BCC01}"/>
              </a:ext>
            </a:extLst>
          </p:cNvPr>
          <p:cNvSpPr txBox="1"/>
          <p:nvPr/>
        </p:nvSpPr>
        <p:spPr>
          <a:xfrm>
            <a:off x="9572625" y="6442998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yourgenome.org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F53407-C48A-369D-643F-BC1771CD9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3600"/>
          </a:xfrm>
          <a:solidFill>
            <a:srgbClr val="49B34F"/>
          </a:solidFill>
        </p:spPr>
        <p:txBody>
          <a:bodyPr/>
          <a:lstStyle/>
          <a:p>
            <a:r>
              <a:rPr lang="en-GB" dirty="0"/>
              <a:t>	</a:t>
            </a:r>
            <a:r>
              <a:rPr lang="en-GB" sz="4000" dirty="0">
                <a:solidFill>
                  <a:schemeClr val="bg1"/>
                </a:solidFill>
                <a:latin typeface="Lexend Medium" pitchFamily="2" charset="0"/>
              </a:rPr>
              <a:t>What can eDNA be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F91FE-D188-5B5E-25D1-C1B5AB00C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87" y="1409354"/>
            <a:ext cx="10931013" cy="2553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500" dirty="0">
                <a:latin typeface="Lexend" pitchFamily="2" charset="0"/>
              </a:rPr>
              <a:t>Current research is using eDNA to:</a:t>
            </a:r>
          </a:p>
          <a:p>
            <a:pPr lvl="1"/>
            <a:r>
              <a:rPr lang="en-GB" sz="2500" dirty="0">
                <a:latin typeface="Lexend" pitchFamily="2" charset="0"/>
              </a:rPr>
              <a:t>detect species in an area</a:t>
            </a:r>
          </a:p>
          <a:p>
            <a:pPr lvl="1"/>
            <a:r>
              <a:rPr lang="en-GB" sz="2500" dirty="0">
                <a:latin typeface="Lexend" pitchFamily="2" charset="0"/>
              </a:rPr>
              <a:t>determine approximate population density in an area</a:t>
            </a:r>
          </a:p>
          <a:p>
            <a:pPr lvl="1"/>
            <a:r>
              <a:rPr lang="en-GB" sz="2500" dirty="0">
                <a:latin typeface="Lexend" pitchFamily="2" charset="0"/>
              </a:rPr>
              <a:t>study the impact of climate change</a:t>
            </a:r>
          </a:p>
          <a:p>
            <a:pPr lvl="1"/>
            <a:r>
              <a:rPr lang="en-GB" sz="2500" dirty="0">
                <a:latin typeface="Lexend" pitchFamily="2" charset="0"/>
              </a:rPr>
              <a:t>monitor for diseases</a:t>
            </a:r>
          </a:p>
          <a:p>
            <a:pPr lvl="1"/>
            <a:r>
              <a:rPr lang="en-GB" sz="2500" dirty="0">
                <a:latin typeface="Lexend" pitchFamily="2" charset="0"/>
              </a:rPr>
              <a:t>assess overall health of an ecosystem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8687F1-18E3-FB8C-280A-3D6D008B83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-6400"/>
            <a:ext cx="1270000" cy="127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EC7E015-00CB-DA95-C64B-DB63262D552C}"/>
              </a:ext>
            </a:extLst>
          </p:cNvPr>
          <p:cNvSpPr txBox="1"/>
          <p:nvPr/>
        </p:nvSpPr>
        <p:spPr>
          <a:xfrm>
            <a:off x="3816946" y="4098767"/>
            <a:ext cx="7065366" cy="2528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1000"/>
              </a:spcBef>
            </a:pPr>
            <a:r>
              <a:rPr lang="en-GB" sz="2500" dirty="0">
                <a:latin typeface="Lexend" pitchFamily="2" charset="0"/>
              </a:rPr>
              <a:t>For example, eDNA can be used to estimate population density of commonly fished species, using water samples from fishing locations.</a:t>
            </a:r>
          </a:p>
          <a:p>
            <a:pPr marL="0" lvl="1">
              <a:spcBef>
                <a:spcPts val="1000"/>
              </a:spcBef>
            </a:pPr>
            <a:r>
              <a:rPr lang="en-GB" sz="2500" dirty="0">
                <a:latin typeface="Lexend" pitchFamily="2" charset="0"/>
              </a:rPr>
              <a:t>This can indicate if an area is at risk of over-fishing.</a:t>
            </a:r>
          </a:p>
        </p:txBody>
      </p:sp>
      <p:pic>
        <p:nvPicPr>
          <p:cNvPr id="17" name="Picture 16" descr="A fishing boat in the water&#10;&#10;AI-generated content may be incorrect.">
            <a:extLst>
              <a:ext uri="{FF2B5EF4-FFF2-40B4-BE49-F238E27FC236}">
                <a16:creationId xmlns:a16="http://schemas.microsoft.com/office/drawing/2014/main" id="{FCEE15AD-F3AE-8095-BC0F-1AF8E2EEBB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" t="17350" r="19737" b="18359"/>
          <a:stretch/>
        </p:blipFill>
        <p:spPr>
          <a:xfrm>
            <a:off x="275302" y="4227007"/>
            <a:ext cx="3352801" cy="22045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0D0BBAF-A2BC-75CB-16B4-59901274A36D}"/>
              </a:ext>
            </a:extLst>
          </p:cNvPr>
          <p:cNvSpPr txBox="1"/>
          <p:nvPr/>
        </p:nvSpPr>
        <p:spPr>
          <a:xfrm>
            <a:off x="157315" y="6387582"/>
            <a:ext cx="42694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i="0" dirty="0">
                <a:solidFill>
                  <a:srgbClr val="0A0A0A"/>
                </a:solidFill>
                <a:effectLst/>
                <a:latin typeface="Lexend light" pitchFamily="2" charset="0"/>
              </a:rPr>
              <a:t> Image credit: Joachim </a:t>
            </a:r>
            <a:r>
              <a:rPr lang="en-GB" sz="1000" i="0" dirty="0" err="1">
                <a:solidFill>
                  <a:srgbClr val="0A0A0A"/>
                </a:solidFill>
                <a:effectLst/>
                <a:latin typeface="Lexend light" pitchFamily="2" charset="0"/>
              </a:rPr>
              <a:t>Mullerchen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8777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87970" y="1961164"/>
            <a:ext cx="6445968" cy="27208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572625" y="6442998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yourgenome.org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3600"/>
          </a:xfrm>
          <a:solidFill>
            <a:srgbClr val="49B34F"/>
          </a:solidFill>
        </p:spPr>
        <p:txBody>
          <a:bodyPr/>
          <a:lstStyle/>
          <a:p>
            <a:r>
              <a:rPr lang="en-GB" dirty="0"/>
              <a:t>	</a:t>
            </a:r>
            <a:r>
              <a:rPr lang="en-GB" sz="4000" dirty="0">
                <a:solidFill>
                  <a:schemeClr val="bg1"/>
                </a:solidFill>
                <a:latin typeface="Lexend Medium" pitchFamily="2" charset="0"/>
              </a:rPr>
              <a:t>DNA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399" y="1754868"/>
            <a:ext cx="4747468" cy="3484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500" dirty="0">
                <a:latin typeface="Lexend" pitchFamily="2" charset="0"/>
              </a:rPr>
              <a:t>eDNA can be obtained from:</a:t>
            </a:r>
          </a:p>
          <a:p>
            <a:r>
              <a:rPr lang="en-GB" sz="2500" dirty="0">
                <a:latin typeface="Lexend" pitchFamily="2" charset="0"/>
              </a:rPr>
              <a:t>blood</a:t>
            </a:r>
          </a:p>
          <a:p>
            <a:r>
              <a:rPr lang="en-GB" sz="2500" dirty="0">
                <a:latin typeface="Lexend" pitchFamily="2" charset="0"/>
              </a:rPr>
              <a:t>excrement</a:t>
            </a:r>
          </a:p>
          <a:p>
            <a:r>
              <a:rPr lang="en-GB" sz="2500" dirty="0">
                <a:latin typeface="Lexend" pitchFamily="2" charset="0"/>
              </a:rPr>
              <a:t>saliva</a:t>
            </a:r>
          </a:p>
          <a:p>
            <a:r>
              <a:rPr lang="en-GB" sz="2500" dirty="0">
                <a:latin typeface="Lexend" pitchFamily="2" charset="0"/>
              </a:rPr>
              <a:t>soil</a:t>
            </a:r>
          </a:p>
          <a:p>
            <a:r>
              <a:rPr lang="en-GB" sz="2500" dirty="0">
                <a:latin typeface="Lexend" pitchFamily="2" charset="0"/>
              </a:rPr>
              <a:t>leaves</a:t>
            </a:r>
          </a:p>
          <a:p>
            <a:r>
              <a:rPr lang="en-GB" sz="2500" dirty="0">
                <a:latin typeface="Lexend" pitchFamily="2" charset="0"/>
              </a:rPr>
              <a:t>water samples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-6400"/>
            <a:ext cx="1270000" cy="1270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919813A-9663-55B6-6E64-45C73A1674D3}"/>
              </a:ext>
            </a:extLst>
          </p:cNvPr>
          <p:cNvGrpSpPr/>
          <p:nvPr/>
        </p:nvGrpSpPr>
        <p:grpSpPr>
          <a:xfrm>
            <a:off x="5206783" y="1825173"/>
            <a:ext cx="2246508" cy="2054359"/>
            <a:chOff x="5133752" y="1525875"/>
            <a:chExt cx="2246508" cy="20543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01" r="20222" b="15666"/>
            <a:stretch/>
          </p:blipFill>
          <p:spPr>
            <a:xfrm>
              <a:off x="5274108" y="1525875"/>
              <a:ext cx="2106151" cy="18568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8124E77-F9DB-7E10-2405-9F5F2AAA6EBE}"/>
                </a:ext>
              </a:extLst>
            </p:cNvPr>
            <p:cNvSpPr txBox="1"/>
            <p:nvPr/>
          </p:nvSpPr>
          <p:spPr>
            <a:xfrm>
              <a:off x="5133752" y="3334013"/>
              <a:ext cx="224650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00" i="0" dirty="0">
                  <a:solidFill>
                    <a:srgbClr val="0A0A0A"/>
                  </a:solidFill>
                  <a:effectLst/>
                  <a:latin typeface="Lexend light" pitchFamily="2" charset="0"/>
                </a:rPr>
                <a:t> Image credit: </a:t>
              </a:r>
              <a:r>
                <a:rPr lang="en-GB" sz="1000" dirty="0" err="1">
                  <a:solidFill>
                    <a:srgbClr val="0A0A0A"/>
                  </a:solidFill>
                  <a:latin typeface="Lexend light" pitchFamily="2" charset="0"/>
                </a:rPr>
                <a:t>p</a:t>
              </a:r>
              <a:r>
                <a:rPr lang="en-GB" sz="1000" i="0" dirty="0" err="1">
                  <a:solidFill>
                    <a:srgbClr val="0A0A0A"/>
                  </a:solidFill>
                  <a:effectLst/>
                  <a:latin typeface="Lexend light" pitchFamily="2" charset="0"/>
                </a:rPr>
                <a:t>hloxii</a:t>
              </a:r>
              <a:endParaRPr lang="en-GB" sz="10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82538FC-2FBD-EA73-1704-0215A90AE76F}"/>
              </a:ext>
            </a:extLst>
          </p:cNvPr>
          <p:cNvGrpSpPr/>
          <p:nvPr/>
        </p:nvGrpSpPr>
        <p:grpSpPr>
          <a:xfrm>
            <a:off x="3864913" y="4382197"/>
            <a:ext cx="2246508" cy="1865889"/>
            <a:chOff x="5153416" y="3745430"/>
            <a:chExt cx="2246508" cy="1865889"/>
          </a:xfrm>
        </p:grpSpPr>
        <p:pic>
          <p:nvPicPr>
            <p:cNvPr id="2050" name="Picture 2" descr="Earthworm on Mound of Dirt on Hands">
              <a:extLst>
                <a:ext uri="{FF2B5EF4-FFF2-40B4-BE49-F238E27FC236}">
                  <a16:creationId xmlns:a16="http://schemas.microsoft.com/office/drawing/2014/main" id="{86EF8597-E343-9E40-D04A-E3C6EFC54D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39" r="15105"/>
            <a:stretch/>
          </p:blipFill>
          <p:spPr bwMode="auto">
            <a:xfrm>
              <a:off x="5274108" y="3745430"/>
              <a:ext cx="2106151" cy="1662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F86A91-1CFA-BD4A-53A3-6A93C8E47538}"/>
                </a:ext>
              </a:extLst>
            </p:cNvPr>
            <p:cNvSpPr txBox="1"/>
            <p:nvPr/>
          </p:nvSpPr>
          <p:spPr>
            <a:xfrm>
              <a:off x="5153416" y="5365098"/>
              <a:ext cx="224650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00" i="0" dirty="0">
                  <a:solidFill>
                    <a:srgbClr val="0A0A0A"/>
                  </a:solidFill>
                  <a:effectLst/>
                  <a:latin typeface="Lexend light" pitchFamily="2" charset="0"/>
                </a:rPr>
                <a:t> Image credit: </a:t>
              </a:r>
              <a:r>
                <a:rPr lang="en-GB" sz="1000" dirty="0" err="1">
                  <a:solidFill>
                    <a:srgbClr val="0A0A0A"/>
                  </a:solidFill>
                  <a:latin typeface="Lexend light" pitchFamily="2" charset="0"/>
                </a:rPr>
                <a:t>PhotographyFirm</a:t>
              </a:r>
              <a:endParaRPr lang="en-GB" sz="10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BABB79B-7E67-ECA7-7470-4321232B4BB9}"/>
              </a:ext>
            </a:extLst>
          </p:cNvPr>
          <p:cNvSpPr txBox="1"/>
          <p:nvPr/>
        </p:nvSpPr>
        <p:spPr>
          <a:xfrm>
            <a:off x="7701412" y="3633311"/>
            <a:ext cx="22465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i="0" dirty="0">
                <a:solidFill>
                  <a:srgbClr val="0A0A0A"/>
                </a:solidFill>
                <a:effectLst/>
                <a:latin typeface="Lexend light" pitchFamily="2" charset="0"/>
              </a:rPr>
              <a:t> Image credit: </a:t>
            </a:r>
            <a:r>
              <a:rPr lang="en-GB" sz="1000" dirty="0" err="1">
                <a:solidFill>
                  <a:srgbClr val="0A0A0A"/>
                </a:solidFill>
                <a:latin typeface="Lexend light" pitchFamily="2" charset="0"/>
              </a:rPr>
              <a:t>Freepik</a:t>
            </a:r>
            <a:endParaRPr lang="en-GB" sz="1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40E7D4A-C4EB-E471-EF41-16322B3C3209}"/>
              </a:ext>
            </a:extLst>
          </p:cNvPr>
          <p:cNvGrpSpPr/>
          <p:nvPr/>
        </p:nvGrpSpPr>
        <p:grpSpPr>
          <a:xfrm>
            <a:off x="6297295" y="4382197"/>
            <a:ext cx="2246508" cy="1905986"/>
            <a:chOff x="7550112" y="3695501"/>
            <a:chExt cx="2246508" cy="190598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/>
            <a:srcRect l="7938" t="9750" r="17437" b="7500"/>
            <a:stretch/>
          </p:blipFill>
          <p:spPr>
            <a:xfrm>
              <a:off x="7687265" y="3695501"/>
              <a:ext cx="2043883" cy="169981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0C45DF-857F-2D16-64F5-D4C0070185AE}"/>
                </a:ext>
              </a:extLst>
            </p:cNvPr>
            <p:cNvSpPr txBox="1"/>
            <p:nvPr/>
          </p:nvSpPr>
          <p:spPr>
            <a:xfrm>
              <a:off x="7550112" y="5355266"/>
              <a:ext cx="224650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00" i="0" dirty="0">
                  <a:solidFill>
                    <a:srgbClr val="0A0A0A"/>
                  </a:solidFill>
                  <a:effectLst/>
                  <a:latin typeface="Lexend light" pitchFamily="2" charset="0"/>
                </a:rPr>
                <a:t> Image credit: </a:t>
              </a:r>
              <a:r>
                <a:rPr lang="en-GB" sz="1000" dirty="0" err="1">
                  <a:solidFill>
                    <a:srgbClr val="0A0A0A"/>
                  </a:solidFill>
                  <a:latin typeface="Lexend light" pitchFamily="2" charset="0"/>
                </a:rPr>
                <a:t>W.carter</a:t>
              </a:r>
              <a:endParaRPr lang="en-GB" sz="10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AF5A386-8DB5-B18E-F6A8-9C0F1C458848}"/>
              </a:ext>
            </a:extLst>
          </p:cNvPr>
          <p:cNvGrpSpPr/>
          <p:nvPr/>
        </p:nvGrpSpPr>
        <p:grpSpPr>
          <a:xfrm>
            <a:off x="8675492" y="4384388"/>
            <a:ext cx="2246508" cy="1859419"/>
            <a:chOff x="6065838" y="4803744"/>
            <a:chExt cx="2246508" cy="185941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6490AB0-4333-F630-6038-B8C6D1E901F2}"/>
                </a:ext>
              </a:extLst>
            </p:cNvPr>
            <p:cNvSpPr txBox="1"/>
            <p:nvPr/>
          </p:nvSpPr>
          <p:spPr>
            <a:xfrm>
              <a:off x="6065838" y="6416942"/>
              <a:ext cx="224650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00" i="0" dirty="0">
                  <a:solidFill>
                    <a:srgbClr val="0A0A0A"/>
                  </a:solidFill>
                  <a:effectLst/>
                  <a:latin typeface="Lexend Light" pitchFamily="2" charset="0"/>
                </a:rPr>
                <a:t> Image credit: </a:t>
              </a:r>
              <a:r>
                <a:rPr lang="en-GB" sz="1000" b="0" i="0" dirty="0">
                  <a:solidFill>
                    <a:srgbClr val="202122"/>
                  </a:solidFill>
                  <a:effectLst/>
                  <a:latin typeface="Lexend Light" pitchFamily="2" charset="0"/>
                </a:rPr>
                <a:t>André </a:t>
              </a:r>
              <a:r>
                <a:rPr lang="en-GB" sz="1000" b="0" i="0" dirty="0" err="1">
                  <a:solidFill>
                    <a:srgbClr val="202122"/>
                  </a:solidFill>
                  <a:effectLst/>
                  <a:latin typeface="Lexend Light" pitchFamily="2" charset="0"/>
                </a:rPr>
                <a:t>Künzelmann</a:t>
              </a:r>
              <a:endParaRPr lang="en-GB" sz="1000" dirty="0">
                <a:latin typeface="Lexend Light" pitchFamily="2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8BD1880-5075-DD76-C450-DB1D6C1E4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48"/>
            <a:stretch/>
          </p:blipFill>
          <p:spPr>
            <a:xfrm>
              <a:off x="6191503" y="4803744"/>
              <a:ext cx="2106151" cy="1642506"/>
            </a:xfrm>
            <a:prstGeom prst="rect">
              <a:avLst/>
            </a:prstGeom>
          </p:spPr>
        </p:pic>
      </p:grpSp>
      <p:pic>
        <p:nvPicPr>
          <p:cNvPr id="12" name="Picture 11" descr="A hyena looking at the camera&#10;&#10;AI-generated content may be incorrect.">
            <a:extLst>
              <a:ext uri="{FF2B5EF4-FFF2-40B4-BE49-F238E27FC236}">
                <a16:creationId xmlns:a16="http://schemas.microsoft.com/office/drawing/2014/main" id="{62B2F775-8BA0-D8FE-0FC2-4953FDDEC0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" r="15177"/>
          <a:stretch/>
        </p:blipFill>
        <p:spPr>
          <a:xfrm>
            <a:off x="7836075" y="1825173"/>
            <a:ext cx="2106151" cy="18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45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87970" y="1961164"/>
            <a:ext cx="6445968" cy="27208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572625" y="6442998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yourgenome.org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3600"/>
          </a:xfrm>
          <a:solidFill>
            <a:srgbClr val="49B34F"/>
          </a:solidFill>
        </p:spPr>
        <p:txBody>
          <a:bodyPr/>
          <a:lstStyle/>
          <a:p>
            <a:r>
              <a:rPr lang="en-GB" dirty="0"/>
              <a:t>	</a:t>
            </a:r>
            <a:r>
              <a:rPr lang="en-GB" sz="4000" dirty="0">
                <a:solidFill>
                  <a:schemeClr val="bg1"/>
                </a:solidFill>
                <a:latin typeface="Lexend Medium" pitchFamily="2" charset="0"/>
              </a:rPr>
              <a:t>How does eDNA sampling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219" y="1489049"/>
            <a:ext cx="1504613" cy="8934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500" dirty="0">
                <a:latin typeface="Lexend" pitchFamily="2" charset="0"/>
              </a:rPr>
              <a:t>Collect sample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-6400"/>
            <a:ext cx="1270000" cy="12700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908363" y="1489049"/>
            <a:ext cx="2217917" cy="729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500" dirty="0">
                <a:latin typeface="Lexend" pitchFamily="2" charset="0"/>
              </a:rPr>
              <a:t>Extract DNA in a lab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965300" y="1488564"/>
            <a:ext cx="1765776" cy="893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500" dirty="0">
                <a:latin typeface="Lexend" pitchFamily="2" charset="0"/>
              </a:rPr>
              <a:t>Sequence DNA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991619" y="1488563"/>
            <a:ext cx="1504613" cy="893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500" dirty="0">
                <a:latin typeface="Lexend" pitchFamily="2" charset="0"/>
              </a:rPr>
              <a:t>Analyse data</a:t>
            </a:r>
          </a:p>
        </p:txBody>
      </p:sp>
      <p:pic>
        <p:nvPicPr>
          <p:cNvPr id="6" name="Picture 5" descr="A black arrow pointing to blue circles&#10;&#10;AI-generated content may be incorrect.">
            <a:extLst>
              <a:ext uri="{FF2B5EF4-FFF2-40B4-BE49-F238E27FC236}">
                <a16:creationId xmlns:a16="http://schemas.microsoft.com/office/drawing/2014/main" id="{F58ECCB1-CEFC-C8B9-4E48-B3618FCD38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19" y="2410794"/>
            <a:ext cx="10223013" cy="16520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C3170F-2E38-2379-72C0-D57A0BAE491F}"/>
              </a:ext>
            </a:extLst>
          </p:cNvPr>
          <p:cNvSpPr txBox="1"/>
          <p:nvPr/>
        </p:nvSpPr>
        <p:spPr>
          <a:xfrm>
            <a:off x="88194" y="4268154"/>
            <a:ext cx="10833806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GB" sz="2500" dirty="0">
                <a:latin typeface="Lexend" pitchFamily="2" charset="0"/>
              </a:rPr>
              <a:t>Samples are collected from different locations in a wetland area and sent to the lab</a:t>
            </a:r>
          </a:p>
          <a:p>
            <a:pPr>
              <a:spcBef>
                <a:spcPts val="1000"/>
              </a:spcBef>
            </a:pPr>
            <a:r>
              <a:rPr lang="en-GB" sz="2500" dirty="0">
                <a:latin typeface="Lexend" pitchFamily="2" charset="0"/>
              </a:rPr>
              <a:t>eDNA is extracted, processed and sent for DNA sequencing</a:t>
            </a:r>
          </a:p>
          <a:p>
            <a:pPr>
              <a:spcBef>
                <a:spcPts val="1000"/>
              </a:spcBef>
            </a:pPr>
            <a:r>
              <a:rPr lang="en-GB" sz="2500" dirty="0">
                <a:latin typeface="Lexend" pitchFamily="2" charset="0"/>
              </a:rPr>
              <a:t>Bioinformatics is used to compare the DNA found to an online DNA database, allowing identification of the species present in the area</a:t>
            </a:r>
          </a:p>
        </p:txBody>
      </p:sp>
    </p:spTree>
    <p:extLst>
      <p:ext uri="{BB962C8B-B14F-4D97-AF65-F5344CB8AC3E}">
        <p14:creationId xmlns:p14="http://schemas.microsoft.com/office/powerpoint/2010/main" val="3218943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2D5FB-D3F8-DCDE-DCB0-432A800CA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F22A0FD-D560-D3AC-29CA-3E6CAE35B0E0}"/>
              </a:ext>
            </a:extLst>
          </p:cNvPr>
          <p:cNvSpPr txBox="1"/>
          <p:nvPr/>
        </p:nvSpPr>
        <p:spPr>
          <a:xfrm>
            <a:off x="373627" y="1406475"/>
            <a:ext cx="10548374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latin typeface="Lexend" pitchFamily="2" charset="0"/>
              </a:rPr>
              <a:t>All species in an ecosystem will have an impact through: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>
                <a:latin typeface="Lexend" pitchFamily="2" charset="0"/>
              </a:rPr>
              <a:t>their habitat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>
                <a:latin typeface="Lexend" pitchFamily="2" charset="0"/>
              </a:rPr>
              <a:t>competition for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>
                <a:latin typeface="Lexend" pitchFamily="2" charset="0"/>
              </a:rPr>
              <a:t>position in the food web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500" dirty="0">
              <a:latin typeface="Lexend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500" dirty="0">
              <a:latin typeface="Lexend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500" dirty="0">
              <a:latin typeface="Lexend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500" dirty="0">
              <a:latin typeface="Lexend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500" dirty="0">
              <a:latin typeface="Lexend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500" dirty="0">
              <a:latin typeface="Lexend" pitchFamily="2" charset="0"/>
            </a:endParaRPr>
          </a:p>
          <a:p>
            <a:r>
              <a:rPr lang="en-GB" sz="2500" dirty="0">
                <a:latin typeface="Lexend" pitchFamily="2" charset="0"/>
              </a:rPr>
              <a:t>By identifying species using eDNA, not only do we know about the organisms found in an ecosystem, but we can consider their impact and the effect of changes on them.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FA6BA2-FBDE-FA5F-270C-9A3F654627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87970" y="1961164"/>
            <a:ext cx="6445968" cy="27208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1FFFBBB-B20D-4BEC-9D87-10B47A6D2779}"/>
              </a:ext>
            </a:extLst>
          </p:cNvPr>
          <p:cNvSpPr txBox="1"/>
          <p:nvPr/>
        </p:nvSpPr>
        <p:spPr>
          <a:xfrm>
            <a:off x="9572625" y="6442998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yourgenome.org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0E1D0-D0DE-75FC-905B-3D86061A3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3600"/>
          </a:xfrm>
          <a:solidFill>
            <a:srgbClr val="49B34F"/>
          </a:solidFill>
        </p:spPr>
        <p:txBody>
          <a:bodyPr/>
          <a:lstStyle/>
          <a:p>
            <a:r>
              <a:rPr lang="en-GB" dirty="0"/>
              <a:t>	</a:t>
            </a:r>
            <a:r>
              <a:rPr lang="en-GB" sz="4000" dirty="0">
                <a:solidFill>
                  <a:schemeClr val="bg1"/>
                </a:solidFill>
                <a:latin typeface="Lexend Medium" pitchFamily="2" charset="0"/>
              </a:rPr>
              <a:t>The benefits of identifying species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790574-8BA0-48DF-F0B3-4E085B9535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-6400"/>
            <a:ext cx="1270000" cy="1270000"/>
          </a:xfrm>
          <a:prstGeom prst="rect">
            <a:avLst/>
          </a:prstGeom>
        </p:spPr>
      </p:pic>
      <p:pic>
        <p:nvPicPr>
          <p:cNvPr id="14" name="Graphic 13" descr="Forest scene with solid fill">
            <a:extLst>
              <a:ext uri="{FF2B5EF4-FFF2-40B4-BE49-F238E27FC236}">
                <a16:creationId xmlns:a16="http://schemas.microsoft.com/office/drawing/2014/main" id="{01D690A0-3E42-CEBD-569B-9A8C34A2F6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22671" y="3276600"/>
            <a:ext cx="1686232" cy="16862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FA674B0-6EA2-E96E-A1A7-1158E8F095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9290" y="3409335"/>
            <a:ext cx="1553497" cy="1553497"/>
          </a:xfrm>
          <a:prstGeom prst="rect">
            <a:avLst/>
          </a:prstGeom>
        </p:spPr>
      </p:pic>
      <p:pic>
        <p:nvPicPr>
          <p:cNvPr id="26" name="Graphic 25" descr="Competition with solid fill">
            <a:extLst>
              <a:ext uri="{FF2B5EF4-FFF2-40B4-BE49-F238E27FC236}">
                <a16:creationId xmlns:a16="http://schemas.microsoft.com/office/drawing/2014/main" id="{4EAE4443-5339-923C-502F-A157DE9071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766015" y="3315928"/>
            <a:ext cx="1553497" cy="1553497"/>
          </a:xfrm>
          <a:prstGeom prst="rect">
            <a:avLst/>
          </a:prstGeom>
        </p:spPr>
      </p:pic>
      <p:pic>
        <p:nvPicPr>
          <p:cNvPr id="30" name="Graphic 29" descr="Swan outline">
            <a:extLst>
              <a:ext uri="{FF2B5EF4-FFF2-40B4-BE49-F238E27FC236}">
                <a16:creationId xmlns:a16="http://schemas.microsoft.com/office/drawing/2014/main" id="{672FA409-C7BD-E3F6-3640-69C6A8BC39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flipH="1">
            <a:off x="9409667" y="3329448"/>
            <a:ext cx="1713270" cy="1713270"/>
          </a:xfrm>
          <a:prstGeom prst="rect">
            <a:avLst/>
          </a:prstGeom>
        </p:spPr>
      </p:pic>
      <p:pic>
        <p:nvPicPr>
          <p:cNvPr id="32" name="Graphic 31" descr="Seaweed outline">
            <a:extLst>
              <a:ext uri="{FF2B5EF4-FFF2-40B4-BE49-F238E27FC236}">
                <a16:creationId xmlns:a16="http://schemas.microsoft.com/office/drawing/2014/main" id="{717A8AEF-EB8C-DA85-1B62-BEF80B6D45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319512" y="3728883"/>
            <a:ext cx="1024796" cy="1024796"/>
          </a:xfrm>
          <a:prstGeom prst="rect">
            <a:avLst/>
          </a:prstGeom>
        </p:spPr>
      </p:pic>
      <p:pic>
        <p:nvPicPr>
          <p:cNvPr id="34" name="Graphic 33" descr="Fish with solid fill">
            <a:extLst>
              <a:ext uri="{FF2B5EF4-FFF2-40B4-BE49-F238E27FC236}">
                <a16:creationId xmlns:a16="http://schemas.microsoft.com/office/drawing/2014/main" id="{6AE47CD4-1336-6A6F-C300-678B7EA2CA9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366963" y="3955025"/>
            <a:ext cx="914400" cy="9144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36" name="Graphic 35" descr="Duck outline">
            <a:extLst>
              <a:ext uri="{FF2B5EF4-FFF2-40B4-BE49-F238E27FC236}">
                <a16:creationId xmlns:a16="http://schemas.microsoft.com/office/drawing/2014/main" id="{3061577D-2BE9-6684-CD12-224484D64ED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 flipH="1">
            <a:off x="8547829" y="3953326"/>
            <a:ext cx="1024796" cy="102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66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ourgenome Presentation Deck" id="{2C030B14-62BF-458B-B055-C57CFC66396E}" vid="{FBC58947-ACF0-428A-944B-46ABBDB99C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2056</TotalTime>
  <Words>1785</Words>
  <Application>Microsoft Office PowerPoint</Application>
  <PresentationFormat>Widescreen</PresentationFormat>
  <Paragraphs>321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Lexend</vt:lpstr>
      <vt:lpstr>Lexend light</vt:lpstr>
      <vt:lpstr>Roboto Condensed</vt:lpstr>
      <vt:lpstr>Arial</vt:lpstr>
      <vt:lpstr>Calibri</vt:lpstr>
      <vt:lpstr>Calibri Light</vt:lpstr>
      <vt:lpstr>Lexend light</vt:lpstr>
      <vt:lpstr>Courier New</vt:lpstr>
      <vt:lpstr>Lexend Medium</vt:lpstr>
      <vt:lpstr>Office Theme</vt:lpstr>
      <vt:lpstr>Wild DNA</vt:lpstr>
      <vt:lpstr> DNA function </vt:lpstr>
      <vt:lpstr> DNA sequence </vt:lpstr>
      <vt:lpstr> DNA location</vt:lpstr>
      <vt:lpstr> What is eDNA?</vt:lpstr>
      <vt:lpstr> What can eDNA be used for?</vt:lpstr>
      <vt:lpstr> DNA sampling</vt:lpstr>
      <vt:lpstr> How does eDNA sampling work?</vt:lpstr>
      <vt:lpstr> The benefits of identifying species</vt:lpstr>
      <vt:lpstr> The benefits of identifying species</vt:lpstr>
      <vt:lpstr> The benefits of identifying species</vt:lpstr>
      <vt:lpstr> Wild DNA challenge</vt:lpstr>
      <vt:lpstr> Wild DNA challenge</vt:lpstr>
      <vt:lpstr> Wild DNA challenge</vt:lpstr>
      <vt:lpstr> Wild DNA challenge</vt:lpstr>
      <vt:lpstr> Wild DNA challenge</vt:lpstr>
      <vt:lpstr> Wild DNA challenge</vt:lpstr>
      <vt:lpstr> Wild DNA challenge</vt:lpstr>
      <vt:lpstr> Wild DNA challenge</vt:lpstr>
      <vt:lpstr> Wild DNA challenge</vt:lpstr>
      <vt:lpstr> Wild DNA challenge</vt:lpstr>
      <vt:lpstr>Wild DNA</vt:lpstr>
      <vt:lpstr> Site 1 – species in the ecosystem</vt:lpstr>
      <vt:lpstr> Site 1 – impact on the ecosystem  </vt:lpstr>
      <vt:lpstr> Site 2 – species in the ecosystem</vt:lpstr>
      <vt:lpstr> Site 2 – impact on the ecosystem  </vt:lpstr>
      <vt:lpstr> Site 3 – species in the ecosystem</vt:lpstr>
      <vt:lpstr> Site 3 – impact on the ecosystem  </vt:lpstr>
      <vt:lpstr> Site 4 – species in the ecosystem</vt:lpstr>
      <vt:lpstr> Site 4 – impact on the ecosystem  </vt:lpstr>
      <vt:lpstr> Summary  </vt:lpstr>
      <vt:lpstr>Wild DNA</vt:lpstr>
    </vt:vector>
  </TitlesOfParts>
  <Company>WTSI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Sam Shingles</dc:creator>
  <cp:lastModifiedBy>Sam Shingles</cp:lastModifiedBy>
  <cp:revision>118</cp:revision>
  <dcterms:created xsi:type="dcterms:W3CDTF">2024-07-18T14:19:05Z</dcterms:created>
  <dcterms:modified xsi:type="dcterms:W3CDTF">2025-07-07T10:47:01Z</dcterms:modified>
</cp:coreProperties>
</file>