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5" r:id="rId2"/>
    <p:sldId id="269" r:id="rId3"/>
    <p:sldId id="270" r:id="rId4"/>
    <p:sldId id="274" r:id="rId5"/>
    <p:sldId id="275" r:id="rId6"/>
    <p:sldId id="271" r:id="rId7"/>
    <p:sldId id="260" r:id="rId8"/>
    <p:sldId id="261" r:id="rId9"/>
    <p:sldId id="273" r:id="rId10"/>
    <p:sldId id="27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7474"/>
    <a:srgbClr val="F9F7F3"/>
    <a:srgbClr val="49B3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40" autoAdjust="0"/>
    <p:restoredTop sz="76244" autoAdjust="0"/>
  </p:normalViewPr>
  <p:slideViewPr>
    <p:cSldViewPr snapToGrid="0">
      <p:cViewPr>
        <p:scale>
          <a:sx n="50" d="100"/>
          <a:sy n="50" d="100"/>
        </p:scale>
        <p:origin x="24"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B59CBC-D634-4DA3-96B6-E29988BF4553}" type="datetimeFigureOut">
              <a:rPr lang="en-GB" smtClean="0"/>
              <a:t>06/01/2025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142EB-2E7C-41FE-B261-55FACF2D82DD}" type="slidenum">
              <a:rPr lang="en-GB" smtClean="0"/>
              <a:t>‹#›</a:t>
            </a:fld>
            <a:endParaRPr lang="en-GB"/>
          </a:p>
        </p:txBody>
      </p:sp>
    </p:spTree>
    <p:extLst>
      <p:ext uri="{BB962C8B-B14F-4D97-AF65-F5344CB8AC3E}">
        <p14:creationId xmlns:p14="http://schemas.microsoft.com/office/powerpoint/2010/main" val="2398884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Teacher notes can be found</a:t>
            </a:r>
            <a:r>
              <a:rPr lang="en-GB" baseline="0" dirty="0" smtClean="0"/>
              <a:t> here throughout the presentation.</a:t>
            </a:r>
            <a:endParaRPr lang="en-GB" dirty="0"/>
          </a:p>
        </p:txBody>
      </p:sp>
      <p:sp>
        <p:nvSpPr>
          <p:cNvPr id="4" name="Slide Number Placeholder 3"/>
          <p:cNvSpPr>
            <a:spLocks noGrp="1"/>
          </p:cNvSpPr>
          <p:nvPr>
            <p:ph type="sldNum" sz="quarter" idx="10"/>
          </p:nvPr>
        </p:nvSpPr>
        <p:spPr/>
        <p:txBody>
          <a:bodyPr/>
          <a:lstStyle/>
          <a:p>
            <a:fld id="{303142EB-2E7C-41FE-B261-55FACF2D82DD}" type="slidenum">
              <a:rPr lang="en-GB" smtClean="0"/>
              <a:t>1</a:t>
            </a:fld>
            <a:endParaRPr lang="en-GB"/>
          </a:p>
        </p:txBody>
      </p:sp>
    </p:spTree>
    <p:extLst>
      <p:ext uri="{BB962C8B-B14F-4D97-AF65-F5344CB8AC3E}">
        <p14:creationId xmlns:p14="http://schemas.microsoft.com/office/powerpoint/2010/main" val="1232570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smtClean="0">
                <a:latin typeface="Arial" panose="020B0604020202020204" pitchFamily="34" charset="0"/>
                <a:cs typeface="Arial" panose="020B0604020202020204" pitchFamily="34" charset="0"/>
              </a:rPr>
              <a:t>All living things have DNA,  Animals such as Robins, Squirrels, Trout, Butterflies and Spiders. Plants and fungi also have DNA.</a:t>
            </a:r>
          </a:p>
        </p:txBody>
      </p:sp>
      <p:sp>
        <p:nvSpPr>
          <p:cNvPr id="4" name="Slide Number Placeholder 3"/>
          <p:cNvSpPr>
            <a:spLocks noGrp="1"/>
          </p:cNvSpPr>
          <p:nvPr>
            <p:ph type="sldNum" sz="quarter" idx="10"/>
          </p:nvPr>
        </p:nvSpPr>
        <p:spPr/>
        <p:txBody>
          <a:bodyPr/>
          <a:lstStyle/>
          <a:p>
            <a:fld id="{303142EB-2E7C-41FE-B261-55FACF2D82DD}" type="slidenum">
              <a:rPr lang="en-GB" smtClean="0"/>
              <a:t>10</a:t>
            </a:fld>
            <a:endParaRPr lang="en-GB"/>
          </a:p>
        </p:txBody>
      </p:sp>
    </p:spTree>
    <p:extLst>
      <p:ext uri="{BB962C8B-B14F-4D97-AF65-F5344CB8AC3E}">
        <p14:creationId xmlns:p14="http://schemas.microsoft.com/office/powerpoint/2010/main" val="2581230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Arial" panose="020B0604020202020204" pitchFamily="34" charset="0"/>
                <a:cs typeface="Arial" panose="020B0604020202020204" pitchFamily="34" charset="0"/>
              </a:rPr>
              <a:t>Yes you guessed it – it is poo.</a:t>
            </a:r>
            <a:r>
              <a:rPr lang="en-GB" altLang="en-US" baseline="0" dirty="0" smtClean="0">
                <a:latin typeface="Arial" panose="020B0604020202020204" pitchFamily="34" charset="0"/>
                <a:cs typeface="Arial" panose="020B0604020202020204" pitchFamily="34" charset="0"/>
              </a:rPr>
              <a:t> </a:t>
            </a:r>
            <a:r>
              <a:rPr lang="en-GB" altLang="en-US" dirty="0" smtClean="0">
                <a:latin typeface="Arial" panose="020B0604020202020204" pitchFamily="34" charset="0"/>
                <a:cs typeface="Arial" panose="020B0604020202020204" pitchFamily="34" charset="0"/>
              </a:rPr>
              <a:t>Why are we talking about it?</a:t>
            </a:r>
            <a:r>
              <a:rPr lang="en-GB" altLang="en-US" baseline="0" dirty="0" smtClean="0">
                <a:latin typeface="Arial" panose="020B0604020202020204" pitchFamily="34" charset="0"/>
                <a:cs typeface="Arial" panose="020B0604020202020204" pitchFamily="34" charset="0"/>
              </a:rPr>
              <a:t> </a:t>
            </a:r>
            <a:r>
              <a:rPr lang="en-GB" altLang="en-US" dirty="0" smtClean="0">
                <a:latin typeface="Arial" panose="020B0604020202020204" pitchFamily="34" charset="0"/>
                <a:cs typeface="Arial" panose="020B0604020202020204" pitchFamily="34" charset="0"/>
              </a:rPr>
              <a:t>Well, it sometimes can be very informative. </a:t>
            </a:r>
          </a:p>
          <a:p>
            <a:endParaRPr lang="en-GB" altLang="en-US" dirty="0" smtClean="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We are going to see if you are great Dung detectives and can spot who did the poo!</a:t>
            </a:r>
          </a:p>
        </p:txBody>
      </p:sp>
      <p:sp>
        <p:nvSpPr>
          <p:cNvPr id="4" name="Slide Number Placeholder 3"/>
          <p:cNvSpPr>
            <a:spLocks noGrp="1"/>
          </p:cNvSpPr>
          <p:nvPr>
            <p:ph type="sldNum" sz="quarter" idx="10"/>
          </p:nvPr>
        </p:nvSpPr>
        <p:spPr/>
        <p:txBody>
          <a:bodyPr/>
          <a:lstStyle/>
          <a:p>
            <a:fld id="{303142EB-2E7C-41FE-B261-55FACF2D82DD}" type="slidenum">
              <a:rPr lang="en-GB" smtClean="0"/>
              <a:t>2</a:t>
            </a:fld>
            <a:endParaRPr lang="en-GB"/>
          </a:p>
        </p:txBody>
      </p:sp>
    </p:spTree>
    <p:extLst>
      <p:ext uri="{BB962C8B-B14F-4D97-AF65-F5344CB8AC3E}">
        <p14:creationId xmlns:p14="http://schemas.microsoft.com/office/powerpoint/2010/main" val="1077723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Arial" panose="020B0604020202020204" pitchFamily="34" charset="0"/>
                <a:cs typeface="Arial" panose="020B0604020202020204" pitchFamily="34" charset="0"/>
              </a:rPr>
              <a:t>Your task is to match the poo to the animal. On your worksheet match the poo to the animal.</a:t>
            </a:r>
          </a:p>
          <a:p>
            <a:endParaRPr lang="en-GB" altLang="en-US" dirty="0" smtClean="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Who did the poos?</a:t>
            </a:r>
            <a:endParaRPr lang="en-GB" alt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03142EB-2E7C-41FE-B261-55FACF2D82DD}" type="slidenum">
              <a:rPr lang="en-GB" smtClean="0"/>
              <a:t>3</a:t>
            </a:fld>
            <a:endParaRPr lang="en-GB"/>
          </a:p>
        </p:txBody>
      </p:sp>
    </p:spTree>
    <p:extLst>
      <p:ext uri="{BB962C8B-B14F-4D97-AF65-F5344CB8AC3E}">
        <p14:creationId xmlns:p14="http://schemas.microsoft.com/office/powerpoint/2010/main" val="2944286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Arial" panose="020B0604020202020204" pitchFamily="34" charset="0"/>
                <a:cs typeface="Arial" panose="020B0604020202020204" pitchFamily="34" charset="0"/>
              </a:rPr>
              <a:t>Your task is to match the poo to the animal. On your worksheet match the poo to the animal.</a:t>
            </a:r>
          </a:p>
          <a:p>
            <a:endParaRPr lang="en-GB" altLang="en-US" dirty="0" smtClean="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Who did the poos?</a:t>
            </a:r>
            <a:endParaRPr lang="en-GB" alt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03142EB-2E7C-41FE-B261-55FACF2D82DD}" type="slidenum">
              <a:rPr lang="en-GB" smtClean="0"/>
              <a:t>4</a:t>
            </a:fld>
            <a:endParaRPr lang="en-GB"/>
          </a:p>
        </p:txBody>
      </p:sp>
    </p:spTree>
    <p:extLst>
      <p:ext uri="{BB962C8B-B14F-4D97-AF65-F5344CB8AC3E}">
        <p14:creationId xmlns:p14="http://schemas.microsoft.com/office/powerpoint/2010/main" val="3560271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latin typeface="Arial" panose="020B0604020202020204" pitchFamily="34" charset="0"/>
                <a:cs typeface="Arial" panose="020B0604020202020204" pitchFamily="34" charset="0"/>
              </a:rPr>
              <a:t>Your task is to match the poo to the animal. On your worksheet match the poo to the animal.</a:t>
            </a:r>
          </a:p>
          <a:p>
            <a:endParaRPr lang="en-GB" altLang="en-US" dirty="0" smtClean="0">
              <a:latin typeface="Arial" panose="020B0604020202020204" pitchFamily="34" charset="0"/>
              <a:cs typeface="Arial" panose="020B0604020202020204" pitchFamily="34" charset="0"/>
            </a:endParaRPr>
          </a:p>
          <a:p>
            <a:r>
              <a:rPr lang="en-GB" altLang="en-US" dirty="0" smtClean="0">
                <a:latin typeface="Arial" panose="020B0604020202020204" pitchFamily="34" charset="0"/>
                <a:cs typeface="Arial" panose="020B0604020202020204" pitchFamily="34" charset="0"/>
              </a:rPr>
              <a:t>Who did the poos?</a:t>
            </a:r>
            <a:endParaRPr lang="en-GB" alt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03142EB-2E7C-41FE-B261-55FACF2D82DD}" type="slidenum">
              <a:rPr lang="en-GB" smtClean="0"/>
              <a:t>5</a:t>
            </a:fld>
            <a:endParaRPr lang="en-GB"/>
          </a:p>
        </p:txBody>
      </p:sp>
    </p:spTree>
    <p:extLst>
      <p:ext uri="{BB962C8B-B14F-4D97-AF65-F5344CB8AC3E}">
        <p14:creationId xmlns:p14="http://schemas.microsoft.com/office/powerpoint/2010/main" val="349393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hangingPunct="1">
              <a:spcBef>
                <a:spcPct val="0"/>
              </a:spcBef>
            </a:pPr>
            <a:r>
              <a:rPr lang="en-GB" altLang="en-US" dirty="0" smtClean="0">
                <a:latin typeface="Arial" panose="020B0604020202020204" pitchFamily="34" charset="0"/>
                <a:cs typeface="Arial" panose="020B0604020202020204" pitchFamily="34" charset="0"/>
              </a:rPr>
              <a:t>Ask the group if they think poo can be used to tell us anything else about animals?</a:t>
            </a:r>
          </a:p>
          <a:p>
            <a:pPr defTabSz="914400" eaLnBrk="1" hangingPunct="1">
              <a:spcBef>
                <a:spcPct val="0"/>
              </a:spcBef>
            </a:pPr>
            <a:endParaRPr lang="en-GB" altLang="en-US" dirty="0" smtClean="0">
              <a:latin typeface="Arial" panose="020B0604020202020204" pitchFamily="34" charset="0"/>
              <a:cs typeface="Arial" panose="020B0604020202020204" pitchFamily="34" charset="0"/>
            </a:endParaRPr>
          </a:p>
          <a:p>
            <a:pPr defTabSz="914400" eaLnBrk="1" hangingPunct="1">
              <a:spcBef>
                <a:spcPct val="0"/>
              </a:spcBef>
            </a:pPr>
            <a:r>
              <a:rPr lang="en-GB" altLang="en-US" dirty="0" smtClean="0">
                <a:latin typeface="Arial" panose="020B0604020202020204" pitchFamily="34" charset="0"/>
                <a:cs typeface="Arial" panose="020B0604020202020204" pitchFamily="34" charset="0"/>
              </a:rPr>
              <a:t>Poo can tell scientists a lot about an animal for example: </a:t>
            </a:r>
          </a:p>
          <a:p>
            <a:pPr defTabSz="914400" eaLnBrk="1" hangingPunct="1">
              <a:spcBef>
                <a:spcPct val="0"/>
              </a:spcBef>
            </a:pPr>
            <a:r>
              <a:rPr lang="en-GB" altLang="en-US" b="1" dirty="0" smtClean="0">
                <a:latin typeface="Arial" panose="020B0604020202020204" pitchFamily="34" charset="0"/>
                <a:cs typeface="Arial" panose="020B0604020202020204" pitchFamily="34" charset="0"/>
              </a:rPr>
              <a:t>What species it is </a:t>
            </a:r>
            <a:r>
              <a:rPr lang="en-GB" altLang="en-US" dirty="0" smtClean="0">
                <a:latin typeface="Arial" panose="020B0604020202020204" pitchFamily="34" charset="0"/>
                <a:cs typeface="Arial" panose="020B0604020202020204" pitchFamily="34" charset="0"/>
              </a:rPr>
              <a:t>– distinctive shape and size of poo can identify the species</a:t>
            </a:r>
          </a:p>
          <a:p>
            <a:pPr defTabSz="914400" eaLnBrk="1" hangingPunct="1">
              <a:spcBef>
                <a:spcPct val="0"/>
              </a:spcBef>
            </a:pPr>
            <a:r>
              <a:rPr lang="en-GB" altLang="en-US" b="1" dirty="0" smtClean="0">
                <a:latin typeface="Arial" panose="020B0604020202020204" pitchFamily="34" charset="0"/>
                <a:cs typeface="Arial" panose="020B0604020202020204" pitchFamily="34" charset="0"/>
              </a:rPr>
              <a:t>Where it is living </a:t>
            </a:r>
            <a:r>
              <a:rPr lang="en-GB" altLang="en-US" dirty="0" smtClean="0">
                <a:latin typeface="Arial" panose="020B0604020202020204" pitchFamily="34" charset="0"/>
                <a:cs typeface="Arial" panose="020B0604020202020204" pitchFamily="34" charset="0"/>
              </a:rPr>
              <a:t>– Some animals use poo to mark their territory, so it can be used to see how far an animal travels.</a:t>
            </a:r>
          </a:p>
          <a:p>
            <a:pPr defTabSz="914400" eaLnBrk="1" hangingPunct="1">
              <a:spcBef>
                <a:spcPct val="0"/>
              </a:spcBef>
            </a:pPr>
            <a:r>
              <a:rPr lang="en-GB" altLang="en-US" b="1" dirty="0" smtClean="0">
                <a:latin typeface="Arial" panose="020B0604020202020204" pitchFamily="34" charset="0"/>
                <a:cs typeface="Arial" panose="020B0604020202020204" pitchFamily="34" charset="0"/>
              </a:rPr>
              <a:t>What it is eating </a:t>
            </a:r>
            <a:r>
              <a:rPr lang="en-GB" altLang="en-US" dirty="0" smtClean="0">
                <a:latin typeface="Arial" panose="020B0604020202020204" pitchFamily="34" charset="0"/>
                <a:cs typeface="Arial" panose="020B0604020202020204" pitchFamily="34" charset="0"/>
              </a:rPr>
              <a:t>– some foods do not always get digested, so remains are left behind such as beetle body parts, or animal bones.  </a:t>
            </a:r>
          </a:p>
          <a:p>
            <a:pPr defTabSz="914400" eaLnBrk="1" hangingPunct="1">
              <a:spcBef>
                <a:spcPct val="0"/>
              </a:spcBef>
            </a:pPr>
            <a:endParaRPr lang="en-GB" altLang="en-US" dirty="0" smtClean="0">
              <a:latin typeface="Arial" panose="020B0604020202020204" pitchFamily="34" charset="0"/>
              <a:cs typeface="Arial" panose="020B0604020202020204" pitchFamily="34" charset="0"/>
            </a:endParaRPr>
          </a:p>
          <a:p>
            <a:pPr defTabSz="914400" eaLnBrk="1" hangingPunct="1">
              <a:spcBef>
                <a:spcPct val="0"/>
              </a:spcBef>
            </a:pPr>
            <a:r>
              <a:rPr lang="en-GB" altLang="en-US" dirty="0" smtClean="0">
                <a:latin typeface="Arial" panose="020B0604020202020204" pitchFamily="34" charset="0"/>
                <a:cs typeface="Arial" panose="020B0604020202020204" pitchFamily="34" charset="0"/>
              </a:rPr>
              <a:t>But what if you can’t see food remains? Can you still find out?</a:t>
            </a:r>
          </a:p>
          <a:p>
            <a:pPr defTabSz="914400" eaLnBrk="1" hangingPunct="1">
              <a:spcBef>
                <a:spcPct val="0"/>
              </a:spcBef>
            </a:pPr>
            <a:endParaRPr lang="en-GB" altLang="en-US" dirty="0" smtClean="0">
              <a:latin typeface="Arial" panose="020B0604020202020204" pitchFamily="34" charset="0"/>
              <a:cs typeface="Arial" panose="020B0604020202020204" pitchFamily="34" charset="0"/>
            </a:endParaRPr>
          </a:p>
          <a:p>
            <a:pPr defTabSz="914400" eaLnBrk="1" hangingPunct="1">
              <a:spcBef>
                <a:spcPct val="0"/>
              </a:spcBef>
            </a:pPr>
            <a:r>
              <a:rPr lang="en-GB" altLang="en-US" dirty="0" smtClean="0">
                <a:latin typeface="Arial" panose="020B0604020202020204" pitchFamily="34" charset="0"/>
                <a:cs typeface="Arial" panose="020B0604020202020204" pitchFamily="34" charset="0"/>
              </a:rPr>
              <a:t>You can by extracting DNA! DNA from poo can tell you quite a few things:</a:t>
            </a:r>
          </a:p>
          <a:p>
            <a:pPr defTabSz="914400" eaLnBrk="1" hangingPunct="1">
              <a:spcBef>
                <a:spcPct val="0"/>
              </a:spcBef>
            </a:pPr>
            <a:r>
              <a:rPr lang="en-GB" altLang="en-US" b="1" dirty="0" smtClean="0">
                <a:latin typeface="Arial" panose="020B0604020202020204" pitchFamily="34" charset="0"/>
                <a:cs typeface="Arial" panose="020B0604020202020204" pitchFamily="34" charset="0"/>
              </a:rPr>
              <a:t>Who it is </a:t>
            </a:r>
            <a:r>
              <a:rPr lang="en-GB" altLang="en-US" dirty="0" smtClean="0">
                <a:latin typeface="Arial" panose="020B0604020202020204" pitchFamily="34" charset="0"/>
                <a:cs typeface="Arial" panose="020B0604020202020204" pitchFamily="34" charset="0"/>
              </a:rPr>
              <a:t>– Every living thing has DNA and it is unique to that individual. So using techniques , a bit like the forensics used by police, DNA can identify individual animals.</a:t>
            </a:r>
          </a:p>
          <a:p>
            <a:pPr defTabSz="914400" eaLnBrk="1" hangingPunct="1">
              <a:spcBef>
                <a:spcPct val="0"/>
              </a:spcBef>
            </a:pPr>
            <a:r>
              <a:rPr lang="en-GB" altLang="en-US" b="1" dirty="0" smtClean="0">
                <a:latin typeface="Arial" panose="020B0604020202020204" pitchFamily="34" charset="0"/>
                <a:cs typeface="Arial" panose="020B0604020202020204" pitchFamily="34" charset="0"/>
              </a:rPr>
              <a:t>Who are they related to </a:t>
            </a:r>
            <a:r>
              <a:rPr lang="en-GB" altLang="en-US" dirty="0" smtClean="0">
                <a:latin typeface="Arial" panose="020B0604020202020204" pitchFamily="34" charset="0"/>
                <a:cs typeface="Arial" panose="020B0604020202020204" pitchFamily="34" charset="0"/>
              </a:rPr>
              <a:t>– DNA can also tell scientists if the animal is related to other animals in the area.  Animals inherit their DNA from their parents (they get one copy of their genome from mum and the other copy from Dad) so it is possible to use DNA to work out how related animals are.  </a:t>
            </a:r>
          </a:p>
          <a:p>
            <a:pPr defTabSz="914400" eaLnBrk="1" hangingPunct="1">
              <a:spcBef>
                <a:spcPct val="0"/>
              </a:spcBef>
            </a:pPr>
            <a:endParaRPr lang="en-GB" altLang="en-US" dirty="0" smtClean="0">
              <a:latin typeface="Arial" panose="020B0604020202020204" pitchFamily="34" charset="0"/>
              <a:cs typeface="Arial" panose="020B0604020202020204" pitchFamily="34" charset="0"/>
            </a:endParaRPr>
          </a:p>
          <a:p>
            <a:pPr defTabSz="914400" eaLnBrk="1" hangingPunct="1">
              <a:spcBef>
                <a:spcPct val="0"/>
              </a:spcBef>
            </a:pPr>
            <a:r>
              <a:rPr lang="en-GB" altLang="en-US" dirty="0" smtClean="0">
                <a:latin typeface="Arial" panose="020B0604020202020204" pitchFamily="34" charset="0"/>
                <a:cs typeface="Arial" panose="020B0604020202020204" pitchFamily="34" charset="0"/>
              </a:rPr>
              <a:t>But what is DNA, does anyone know?</a:t>
            </a:r>
          </a:p>
        </p:txBody>
      </p:sp>
      <p:sp>
        <p:nvSpPr>
          <p:cNvPr id="4" name="Slide Number Placeholder 3"/>
          <p:cNvSpPr>
            <a:spLocks noGrp="1"/>
          </p:cNvSpPr>
          <p:nvPr>
            <p:ph type="sldNum" sz="quarter" idx="10"/>
          </p:nvPr>
        </p:nvSpPr>
        <p:spPr/>
        <p:txBody>
          <a:bodyPr/>
          <a:lstStyle/>
          <a:p>
            <a:fld id="{303142EB-2E7C-41FE-B261-55FACF2D82DD}" type="slidenum">
              <a:rPr lang="en-GB" smtClean="0"/>
              <a:t>6</a:t>
            </a:fld>
            <a:endParaRPr lang="en-GB"/>
          </a:p>
        </p:txBody>
      </p:sp>
    </p:spTree>
    <p:extLst>
      <p:ext uri="{BB962C8B-B14F-4D97-AF65-F5344CB8AC3E}">
        <p14:creationId xmlns:p14="http://schemas.microsoft.com/office/powerpoint/2010/main" val="1807353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eaLnBrk="1" hangingPunct="1">
              <a:spcBef>
                <a:spcPct val="0"/>
              </a:spcBef>
            </a:pPr>
            <a:r>
              <a:rPr lang="en-GB" altLang="en-US" dirty="0" smtClean="0">
                <a:latin typeface="Arial" panose="020B0604020202020204" pitchFamily="34" charset="0"/>
                <a:cs typeface="Arial" panose="020B0604020202020204" pitchFamily="34" charset="0"/>
              </a:rPr>
              <a:t>DNA or deoxyribonucleic acid is a long molecule that encodes our genetic instructions. All living things have DNA: Animals, plants, fungi, bacteria and viruses!</a:t>
            </a:r>
          </a:p>
          <a:p>
            <a:pPr defTabSz="914400" eaLnBrk="1" hangingPunct="1">
              <a:spcBef>
                <a:spcPct val="0"/>
              </a:spcBef>
            </a:pPr>
            <a:endParaRPr lang="en-GB" altLang="en-US" dirty="0" smtClean="0">
              <a:latin typeface="Arial" panose="020B0604020202020204" pitchFamily="34" charset="0"/>
              <a:cs typeface="Arial" panose="020B0604020202020204" pitchFamily="34" charset="0"/>
            </a:endParaRPr>
          </a:p>
          <a:p>
            <a:pPr defTabSz="914400" eaLnBrk="1" hangingPunct="1">
              <a:spcBef>
                <a:spcPct val="0"/>
              </a:spcBef>
            </a:pPr>
            <a:r>
              <a:rPr lang="en-GB" altLang="en-US" dirty="0" smtClean="0">
                <a:latin typeface="Arial" panose="020B0604020202020204" pitchFamily="34" charset="0"/>
                <a:cs typeface="Arial" panose="020B0604020202020204" pitchFamily="34" charset="0"/>
              </a:rPr>
              <a:t>DNA has a distinctive double helix  shape, like a twisted ladder. Two strands of DNA are twisted together into the double helix shape.</a:t>
            </a:r>
          </a:p>
          <a:p>
            <a:pPr defTabSz="914400"/>
            <a:endParaRPr lang="en-GB" altLang="en-US" dirty="0" smtClean="0">
              <a:latin typeface="Arial" panose="020B0604020202020204" pitchFamily="34" charset="0"/>
              <a:cs typeface="Arial" panose="020B0604020202020204" pitchFamily="34" charset="0"/>
            </a:endParaRPr>
          </a:p>
          <a:p>
            <a:pPr defTabSz="914400" eaLnBrk="1" hangingPunct="1">
              <a:spcBef>
                <a:spcPct val="0"/>
              </a:spcBef>
            </a:pPr>
            <a:r>
              <a:rPr lang="en-US" altLang="en-US" dirty="0" smtClean="0">
                <a:latin typeface="Arial" panose="020B0604020202020204" pitchFamily="34" charset="0"/>
                <a:cs typeface="Arial" panose="020B0604020202020204" pitchFamily="34" charset="0"/>
              </a:rPr>
              <a:t>The rungs on the DNA ladder are called base pairs: these do the important job of being the instructions. </a:t>
            </a:r>
            <a:endParaRPr lang="en-GB" altLang="en-US" dirty="0" smtClean="0">
              <a:latin typeface="Arial" panose="020B0604020202020204" pitchFamily="34" charset="0"/>
              <a:cs typeface="Arial" panose="020B0604020202020204" pitchFamily="34" charset="0"/>
            </a:endParaRPr>
          </a:p>
          <a:p>
            <a:pPr defTabSz="914400" eaLnBrk="1" hangingPunct="1">
              <a:spcBef>
                <a:spcPct val="0"/>
              </a:spcBef>
            </a:pPr>
            <a:endParaRPr lang="en-GB" altLang="en-US" dirty="0" smtClean="0">
              <a:latin typeface="Arial" panose="020B0604020202020204" pitchFamily="34" charset="0"/>
              <a:cs typeface="Arial" panose="020B0604020202020204" pitchFamily="34" charset="0"/>
            </a:endParaRPr>
          </a:p>
          <a:p>
            <a:pPr defTabSz="914400" eaLnBrk="1" hangingPunct="1">
              <a:spcBef>
                <a:spcPct val="0"/>
              </a:spcBef>
            </a:pPr>
            <a:r>
              <a:rPr lang="en-GB" altLang="en-US" dirty="0" smtClean="0">
                <a:latin typeface="Arial" panose="020B0604020202020204" pitchFamily="34" charset="0"/>
                <a:cs typeface="Arial" panose="020B0604020202020204" pitchFamily="34" charset="0"/>
              </a:rPr>
              <a:t>There are four bases which are complementary meaning that they always pair together. These are represented by four letters: A, C, T and G.</a:t>
            </a:r>
            <a:endParaRPr lang="en-GB" alt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03142EB-2E7C-41FE-B261-55FACF2D82DD}" type="slidenum">
              <a:rPr lang="en-GB" smtClean="0"/>
              <a:t>7</a:t>
            </a:fld>
            <a:endParaRPr lang="en-GB"/>
          </a:p>
        </p:txBody>
      </p:sp>
    </p:spTree>
    <p:extLst>
      <p:ext uri="{BB962C8B-B14F-4D97-AF65-F5344CB8AC3E}">
        <p14:creationId xmlns:p14="http://schemas.microsoft.com/office/powerpoint/2010/main" val="280227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03142EB-2E7C-41FE-B261-55FACF2D82DD}" type="slidenum">
              <a:rPr lang="en-GB" smtClean="0"/>
              <a:t>8</a:t>
            </a:fld>
            <a:endParaRPr lang="en-GB"/>
          </a:p>
        </p:txBody>
      </p:sp>
    </p:spTree>
    <p:extLst>
      <p:ext uri="{BB962C8B-B14F-4D97-AF65-F5344CB8AC3E}">
        <p14:creationId xmlns:p14="http://schemas.microsoft.com/office/powerpoint/2010/main" val="188529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GB" altLang="en-US" b="1"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303142EB-2E7C-41FE-B261-55FACF2D82DD}" type="slidenum">
              <a:rPr lang="en-GB" smtClean="0"/>
              <a:t>9</a:t>
            </a:fld>
            <a:endParaRPr lang="en-GB"/>
          </a:p>
        </p:txBody>
      </p:sp>
    </p:spTree>
    <p:extLst>
      <p:ext uri="{BB962C8B-B14F-4D97-AF65-F5344CB8AC3E}">
        <p14:creationId xmlns:p14="http://schemas.microsoft.com/office/powerpoint/2010/main" val="2343542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76A79E5-BA6E-4F0D-8A10-C47C5F94CF9A}" type="datetimeFigureOut">
              <a:rPr lang="en-GB" smtClean="0"/>
              <a:t>06/01/2025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825679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6A79E5-BA6E-4F0D-8A10-C47C5F94CF9A}" type="datetimeFigureOut">
              <a:rPr lang="en-GB" smtClean="0"/>
              <a:t>06/01/2025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1991851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6A79E5-BA6E-4F0D-8A10-C47C5F94CF9A}" type="datetimeFigureOut">
              <a:rPr lang="en-GB" smtClean="0"/>
              <a:t>06/01/2025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3575871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76A79E5-BA6E-4F0D-8A10-C47C5F94CF9A}" type="datetimeFigureOut">
              <a:rPr lang="en-GB" smtClean="0"/>
              <a:t>06/01/2025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1233731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76A79E5-BA6E-4F0D-8A10-C47C5F94CF9A}" type="datetimeFigureOut">
              <a:rPr lang="en-GB" smtClean="0"/>
              <a:t>06/01/2025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3749572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76A79E5-BA6E-4F0D-8A10-C47C5F94CF9A}" type="datetimeFigureOut">
              <a:rPr lang="en-GB" smtClean="0"/>
              <a:t>06/01/2025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3218754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76A79E5-BA6E-4F0D-8A10-C47C5F94CF9A}" type="datetimeFigureOut">
              <a:rPr lang="en-GB" smtClean="0"/>
              <a:t>06/01/2025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12214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76A79E5-BA6E-4F0D-8A10-C47C5F94CF9A}" type="datetimeFigureOut">
              <a:rPr lang="en-GB" smtClean="0"/>
              <a:t>06/01/2025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2298267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A79E5-BA6E-4F0D-8A10-C47C5F94CF9A}" type="datetimeFigureOut">
              <a:rPr lang="en-GB" smtClean="0"/>
              <a:t>06/01/2025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3295349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76A79E5-BA6E-4F0D-8A10-C47C5F94CF9A}" type="datetimeFigureOut">
              <a:rPr lang="en-GB" smtClean="0"/>
              <a:t>06/01/2025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266654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76A79E5-BA6E-4F0D-8A10-C47C5F94CF9A}" type="datetimeFigureOut">
              <a:rPr lang="en-GB" smtClean="0"/>
              <a:t>06/01/2025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D20B02-889E-48AF-926C-1B66210CBE48}" type="slidenum">
              <a:rPr lang="en-GB" smtClean="0"/>
              <a:t>‹#›</a:t>
            </a:fld>
            <a:endParaRPr lang="en-GB"/>
          </a:p>
        </p:txBody>
      </p:sp>
    </p:spTree>
    <p:extLst>
      <p:ext uri="{BB962C8B-B14F-4D97-AF65-F5344CB8AC3E}">
        <p14:creationId xmlns:p14="http://schemas.microsoft.com/office/powerpoint/2010/main" val="1717336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A79E5-BA6E-4F0D-8A10-C47C5F94CF9A}" type="datetimeFigureOut">
              <a:rPr lang="en-GB" smtClean="0"/>
              <a:t>06/01/2025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20B02-889E-48AF-926C-1B66210CBE48}" type="slidenum">
              <a:rPr lang="en-GB" smtClean="0"/>
              <a:t>‹#›</a:t>
            </a:fld>
            <a:endParaRPr lang="en-GB"/>
          </a:p>
        </p:txBody>
      </p:sp>
    </p:spTree>
    <p:extLst>
      <p:ext uri="{BB962C8B-B14F-4D97-AF65-F5344CB8AC3E}">
        <p14:creationId xmlns:p14="http://schemas.microsoft.com/office/powerpoint/2010/main" val="13822164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3.png"/><Relationship Id="rId7"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4.png"/><Relationship Id="rId10" Type="http://schemas.openxmlformats.org/officeDocument/2006/relationships/image" Target="../media/image18.jpg"/><Relationship Id="rId4" Type="http://schemas.openxmlformats.org/officeDocument/2006/relationships/image" Target="../media/image13.jpeg"/><Relationship Id="rId9"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0.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3.png"/><Relationship Id="rId7"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1.jp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2946598"/>
            <a:ext cx="12176336" cy="5139629"/>
          </a:xfrm>
          <a:prstGeom prst="rect">
            <a:avLst/>
          </a:prstGeom>
        </p:spPr>
      </p:pic>
      <p:sp>
        <p:nvSpPr>
          <p:cNvPr id="2" name="Title 1"/>
          <p:cNvSpPr>
            <a:spLocks noGrp="1"/>
          </p:cNvSpPr>
          <p:nvPr>
            <p:ph type="ctrTitle"/>
          </p:nvPr>
        </p:nvSpPr>
        <p:spPr/>
        <p:txBody>
          <a:bodyPr>
            <a:normAutofit/>
          </a:bodyPr>
          <a:lstStyle/>
          <a:p>
            <a:r>
              <a:rPr lang="en-GB" sz="11500" b="1" dirty="0" smtClean="0">
                <a:latin typeface="Roboto Condensed" panose="02000000000000000000" pitchFamily="2" charset="0"/>
                <a:ea typeface="Roboto Condensed" panose="02000000000000000000" pitchFamily="2" charset="0"/>
              </a:rPr>
              <a:t>Whose Poo?</a:t>
            </a:r>
            <a:endParaRPr lang="en-GB" sz="11500" b="1" dirty="0">
              <a:latin typeface="Roboto Condensed" panose="02000000000000000000" pitchFamily="2" charset="0"/>
              <a:ea typeface="Roboto Condensed" panose="02000000000000000000" pitchFamily="2" charset="0"/>
            </a:endParaRPr>
          </a:p>
        </p:txBody>
      </p:sp>
      <p:sp>
        <p:nvSpPr>
          <p:cNvPr id="3" name="Subtitle 2"/>
          <p:cNvSpPr>
            <a:spLocks noGrp="1"/>
          </p:cNvSpPr>
          <p:nvPr>
            <p:ph type="subTitle" idx="1"/>
          </p:nvPr>
        </p:nvSpPr>
        <p:spPr/>
        <p:txBody>
          <a:bodyPr>
            <a:normAutofit/>
          </a:bodyPr>
          <a:lstStyle/>
          <a:p>
            <a:r>
              <a:rPr lang="en-GB" sz="3600" dirty="0" smtClean="0">
                <a:latin typeface="Roboto Condensed" panose="02000000000000000000" pitchFamily="2" charset="0"/>
                <a:ea typeface="Roboto Condensed" panose="02000000000000000000" pitchFamily="2" charset="0"/>
              </a:rPr>
              <a:t>Match the poo to the animal</a:t>
            </a:r>
            <a:r>
              <a:rPr lang="en-GB" sz="3600" dirty="0" smtClean="0">
                <a:latin typeface="Roboto Condensed" panose="02000000000000000000" pitchFamily="2" charset="0"/>
                <a:ea typeface="Roboto Condensed" panose="02000000000000000000" pitchFamily="2" charset="0"/>
              </a:rPr>
              <a:t> </a:t>
            </a:r>
            <a:endParaRPr lang="en-GB" sz="3600" dirty="0">
              <a:latin typeface="Roboto Condensed" panose="02000000000000000000" pitchFamily="2" charset="0"/>
              <a:ea typeface="Roboto Condensed" panose="02000000000000000000" pitchFamily="2"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996530" cy="19965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57" y="4527550"/>
            <a:ext cx="12176336" cy="5139629"/>
          </a:xfrm>
          <a:prstGeom prst="rect">
            <a:avLst/>
          </a:prstGeom>
        </p:spPr>
      </p:pic>
    </p:spTree>
    <p:extLst>
      <p:ext uri="{BB962C8B-B14F-4D97-AF65-F5344CB8AC3E}">
        <p14:creationId xmlns:p14="http://schemas.microsoft.com/office/powerpoint/2010/main" val="10576186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87970" y="1961164"/>
            <a:ext cx="6445968" cy="2720846"/>
          </a:xfrm>
          <a:prstGeom prst="rect">
            <a:avLst/>
          </a:prstGeom>
        </p:spPr>
      </p:pic>
      <p:sp>
        <p:nvSpPr>
          <p:cNvPr id="2" name="Title 1"/>
          <p:cNvSpPr>
            <a:spLocks noGrp="1"/>
          </p:cNvSpPr>
          <p:nvPr>
            <p:ph type="title"/>
          </p:nvPr>
        </p:nvSpPr>
        <p:spPr>
          <a:xfrm>
            <a:off x="0" y="0"/>
            <a:ext cx="12193200" cy="1263600"/>
          </a:xfrm>
          <a:solidFill>
            <a:srgbClr val="49B34F"/>
          </a:solidFill>
        </p:spPr>
        <p:txBody>
          <a:bodyPr>
            <a:normAutofit/>
          </a:bodyPr>
          <a:lstStyle/>
          <a:p>
            <a:r>
              <a:rPr lang="en-GB" sz="4000" dirty="0" smtClean="0"/>
              <a:t>	</a:t>
            </a:r>
            <a:r>
              <a:rPr lang="en-GB" sz="4000" dirty="0" smtClean="0">
                <a:solidFill>
                  <a:schemeClr val="bg1"/>
                </a:solidFill>
                <a:latin typeface="Lexend Medium" pitchFamily="2" charset="0"/>
              </a:rPr>
              <a:t>All living things have DNA</a:t>
            </a:r>
            <a:endParaRPr lang="en-GB" sz="4000" dirty="0">
              <a:solidFill>
                <a:schemeClr val="bg1"/>
              </a:solidFill>
              <a:latin typeface="Lexend Medium" pitchFamily="2" charset="0"/>
            </a:endParaRPr>
          </a:p>
        </p:txBody>
      </p:sp>
      <p:sp>
        <p:nvSpPr>
          <p:cNvPr id="9" name="TextBox 8"/>
          <p:cNvSpPr txBox="1"/>
          <p:nvPr/>
        </p:nvSpPr>
        <p:spPr>
          <a:xfrm>
            <a:off x="9572625" y="6442998"/>
            <a:ext cx="2619375" cy="369332"/>
          </a:xfrm>
          <a:prstGeom prst="rect">
            <a:avLst/>
          </a:prstGeom>
          <a:noFill/>
        </p:spPr>
        <p:txBody>
          <a:bodyPr wrap="square" rtlCol="0">
            <a:spAutoFit/>
          </a:bodyPr>
          <a:lstStyle/>
          <a:p>
            <a:pPr algn="r"/>
            <a:r>
              <a:rPr lang="en-GB" b="1" dirty="0" smtClean="0">
                <a:latin typeface="Roboto Condensed" panose="02000000000000000000" pitchFamily="2" charset="0"/>
                <a:ea typeface="Roboto Condensed" panose="02000000000000000000" pitchFamily="2" charset="0"/>
              </a:rPr>
              <a:t>yourgenome.org</a:t>
            </a:r>
            <a:endParaRPr lang="en-GB" b="1" dirty="0">
              <a:latin typeface="Roboto Condensed" panose="02000000000000000000" pitchFamily="2" charset="0"/>
              <a:ea typeface="Roboto Condensed" panose="02000000000000000000" pitchFamily="2" charset="0"/>
            </a:endParaRPr>
          </a:p>
        </p:txBody>
      </p:sp>
      <p:sp>
        <p:nvSpPr>
          <p:cNvPr id="10" name="Rectangle 9"/>
          <p:cNvSpPr/>
          <p:nvPr/>
        </p:nvSpPr>
        <p:spPr>
          <a:xfrm>
            <a:off x="685800" y="1430298"/>
            <a:ext cx="2908739" cy="2473787"/>
          </a:xfrm>
          <a:prstGeom prst="rect">
            <a:avLst/>
          </a:prstGeom>
          <a:blipFill dpi="0" rotWithShape="1">
            <a:blip r:embed="rId4" cstate="print">
              <a:extLst>
                <a:ext uri="{28A0092B-C50C-407E-A947-70E740481C1C}">
                  <a14:useLocalDpi xmlns:a14="http://schemas.microsoft.com/office/drawing/2010/main" val="0"/>
                </a:ext>
              </a:extLst>
            </a:blip>
            <a:srcRect/>
            <a:stretch>
              <a:fillRect l="-13785" r="-137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2000" y="-6400"/>
            <a:ext cx="1270000" cy="1270000"/>
          </a:xfrm>
          <a:prstGeom prst="rect">
            <a:avLst/>
          </a:prstGeom>
        </p:spPr>
      </p:pic>
      <p:sp>
        <p:nvSpPr>
          <p:cNvPr id="23" name="Rectangle 22"/>
          <p:cNvSpPr/>
          <p:nvPr/>
        </p:nvSpPr>
        <p:spPr>
          <a:xfrm>
            <a:off x="685799" y="4070783"/>
            <a:ext cx="2908739" cy="2473787"/>
          </a:xfrm>
          <a:prstGeom prst="rect">
            <a:avLst/>
          </a:prstGeom>
          <a:blipFill dpi="0" rotWithShape="1">
            <a:blip r:embed="rId6"/>
            <a:srcRect/>
            <a:stretch>
              <a:fillRect l="-13785" r="-137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463795" y="4070783"/>
            <a:ext cx="2908739" cy="2473787"/>
          </a:xfrm>
          <a:prstGeom prst="rect">
            <a:avLst/>
          </a:prstGeom>
          <a:blipFill dpi="0" rotWithShape="1">
            <a:blip r:embed="rId7"/>
            <a:srcRect/>
            <a:stretch>
              <a:fillRect l="-24878" t="-12694" r="-7458" b="-400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241791" y="4070782"/>
            <a:ext cx="2908739" cy="2473787"/>
          </a:xfrm>
          <a:prstGeom prst="rect">
            <a:avLst/>
          </a:prstGeom>
          <a:blipFill dpi="0" rotWithShape="1">
            <a:blip r:embed="rId8"/>
            <a:srcRect/>
            <a:stretch>
              <a:fillRect l="-13785" r="-137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463795" y="1430297"/>
            <a:ext cx="2908739" cy="2473787"/>
          </a:xfrm>
          <a:prstGeom prst="rect">
            <a:avLst/>
          </a:prstGeom>
          <a:blipFill dpi="0" rotWithShape="1">
            <a:blip r:embed="rId9"/>
            <a:srcRect/>
            <a:stretch>
              <a:fillRect l="-6698" r="-669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8241790" y="1430296"/>
            <a:ext cx="2908739" cy="2473787"/>
          </a:xfrm>
          <a:prstGeom prst="rect">
            <a:avLst/>
          </a:prstGeom>
          <a:blipFill dpi="0" rotWithShape="1">
            <a:blip r:embed="rId10"/>
            <a:srcRect/>
            <a:stretch>
              <a:fillRect l="-13785" r="-1378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00040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87970" y="1961164"/>
            <a:ext cx="6445968" cy="2720846"/>
          </a:xfrm>
          <a:prstGeom prst="rect">
            <a:avLst/>
          </a:prstGeom>
        </p:spPr>
      </p:pic>
      <p:sp>
        <p:nvSpPr>
          <p:cNvPr id="18" name="TextBox 17"/>
          <p:cNvSpPr txBox="1"/>
          <p:nvPr/>
        </p:nvSpPr>
        <p:spPr>
          <a:xfrm>
            <a:off x="9572625" y="6442998"/>
            <a:ext cx="2619375" cy="369332"/>
          </a:xfrm>
          <a:prstGeom prst="rect">
            <a:avLst/>
          </a:prstGeom>
          <a:noFill/>
        </p:spPr>
        <p:txBody>
          <a:bodyPr wrap="square" rtlCol="0">
            <a:spAutoFit/>
          </a:bodyPr>
          <a:lstStyle/>
          <a:p>
            <a:pPr algn="r"/>
            <a:r>
              <a:rPr lang="en-GB" b="1" dirty="0" smtClean="0">
                <a:latin typeface="Roboto Condensed" panose="02000000000000000000" pitchFamily="2" charset="0"/>
                <a:ea typeface="Roboto Condensed" panose="02000000000000000000" pitchFamily="2" charset="0"/>
              </a:rPr>
              <a:t>yourgenome.org</a:t>
            </a:r>
            <a:endParaRPr lang="en-GB" b="1" dirty="0">
              <a:latin typeface="Roboto Condensed" panose="02000000000000000000" pitchFamily="2" charset="0"/>
              <a:ea typeface="Roboto Condensed" panose="02000000000000000000" pitchFamily="2" charset="0"/>
            </a:endParaRPr>
          </a:p>
        </p:txBody>
      </p:sp>
      <p:sp>
        <p:nvSpPr>
          <p:cNvPr id="2" name="Title 1"/>
          <p:cNvSpPr>
            <a:spLocks noGrp="1"/>
          </p:cNvSpPr>
          <p:nvPr>
            <p:ph type="title"/>
          </p:nvPr>
        </p:nvSpPr>
        <p:spPr>
          <a:xfrm>
            <a:off x="0" y="0"/>
            <a:ext cx="12192000" cy="1263600"/>
          </a:xfrm>
          <a:solidFill>
            <a:srgbClr val="49B34F"/>
          </a:solidFill>
        </p:spPr>
        <p:txBody>
          <a:bodyPr/>
          <a:lstStyle/>
          <a:p>
            <a:r>
              <a:rPr lang="en-GB" dirty="0" smtClean="0"/>
              <a:t>	</a:t>
            </a:r>
            <a:r>
              <a:rPr lang="en-GB" sz="4000" dirty="0" smtClean="0">
                <a:solidFill>
                  <a:schemeClr val="bg1"/>
                </a:solidFill>
                <a:latin typeface="Lexend Medium" pitchFamily="2" charset="0"/>
              </a:rPr>
              <a:t>What is it?</a:t>
            </a:r>
            <a:endParaRPr lang="en-GB" sz="4000" dirty="0">
              <a:solidFill>
                <a:schemeClr val="bg1"/>
              </a:solidFill>
              <a:latin typeface="Lexend Medium" pitchFamily="2"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00" y="-6400"/>
            <a:ext cx="1270000" cy="1270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67860" y="1547039"/>
            <a:ext cx="7456279" cy="4895959"/>
          </a:xfrm>
          <a:prstGeom prst="rect">
            <a:avLst/>
          </a:prstGeom>
        </p:spPr>
      </p:pic>
      <p:sp>
        <p:nvSpPr>
          <p:cNvPr id="20" name="TextBox 19"/>
          <p:cNvSpPr txBox="1"/>
          <p:nvPr/>
        </p:nvSpPr>
        <p:spPr>
          <a:xfrm>
            <a:off x="6864012" y="6442998"/>
            <a:ext cx="3188658" cy="276999"/>
          </a:xfrm>
          <a:prstGeom prst="rect">
            <a:avLst/>
          </a:prstGeom>
          <a:noFill/>
        </p:spPr>
        <p:txBody>
          <a:bodyPr wrap="square" rtlCol="0">
            <a:spAutoFit/>
          </a:bodyPr>
          <a:lstStyle/>
          <a:p>
            <a:pPr algn="ctr"/>
            <a:r>
              <a:rPr lang="en-GB" sz="1200" dirty="0" err="1" smtClean="0">
                <a:latin typeface="Lexend Light" pitchFamily="2" charset="0"/>
              </a:rPr>
              <a:t>Tiia</a:t>
            </a:r>
            <a:r>
              <a:rPr lang="en-GB" sz="1200" dirty="0" smtClean="0">
                <a:latin typeface="Lexend Light" pitchFamily="2" charset="0"/>
              </a:rPr>
              <a:t> Monto, Wikimedia Commons</a:t>
            </a:r>
            <a:endParaRPr lang="en-GB" sz="1200" dirty="0">
              <a:latin typeface="Lexend Light" pitchFamily="2" charset="0"/>
            </a:endParaRPr>
          </a:p>
        </p:txBody>
      </p:sp>
    </p:spTree>
    <p:extLst>
      <p:ext uri="{BB962C8B-B14F-4D97-AF65-F5344CB8AC3E}">
        <p14:creationId xmlns:p14="http://schemas.microsoft.com/office/powerpoint/2010/main" val="25208507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87970" y="1961164"/>
            <a:ext cx="6445968" cy="2720846"/>
          </a:xfrm>
          <a:prstGeom prst="rect">
            <a:avLst/>
          </a:prstGeom>
        </p:spPr>
      </p:pic>
      <p:sp>
        <p:nvSpPr>
          <p:cNvPr id="17" name="TextBox 16"/>
          <p:cNvSpPr txBox="1"/>
          <p:nvPr/>
        </p:nvSpPr>
        <p:spPr>
          <a:xfrm>
            <a:off x="9572625" y="6442998"/>
            <a:ext cx="2619375" cy="369332"/>
          </a:xfrm>
          <a:prstGeom prst="rect">
            <a:avLst/>
          </a:prstGeom>
          <a:noFill/>
        </p:spPr>
        <p:txBody>
          <a:bodyPr wrap="square" rtlCol="0">
            <a:spAutoFit/>
          </a:bodyPr>
          <a:lstStyle/>
          <a:p>
            <a:pPr algn="r"/>
            <a:r>
              <a:rPr lang="en-GB" b="1" dirty="0" smtClean="0">
                <a:latin typeface="Roboto Condensed" panose="02000000000000000000" pitchFamily="2" charset="0"/>
                <a:ea typeface="Roboto Condensed" panose="02000000000000000000" pitchFamily="2" charset="0"/>
              </a:rPr>
              <a:t>yourgenome.org</a:t>
            </a:r>
            <a:endParaRPr lang="en-GB" b="1" dirty="0">
              <a:latin typeface="Roboto Condensed" panose="02000000000000000000" pitchFamily="2" charset="0"/>
              <a:ea typeface="Roboto Condensed" panose="02000000000000000000" pitchFamily="2" charset="0"/>
            </a:endParaRPr>
          </a:p>
        </p:txBody>
      </p:sp>
      <p:sp>
        <p:nvSpPr>
          <p:cNvPr id="2" name="Title 1"/>
          <p:cNvSpPr>
            <a:spLocks noGrp="1"/>
          </p:cNvSpPr>
          <p:nvPr>
            <p:ph type="title"/>
          </p:nvPr>
        </p:nvSpPr>
        <p:spPr>
          <a:xfrm>
            <a:off x="0" y="1"/>
            <a:ext cx="12192000" cy="1264193"/>
          </a:xfrm>
          <a:solidFill>
            <a:srgbClr val="49B34F"/>
          </a:solidFill>
        </p:spPr>
        <p:txBody>
          <a:bodyPr/>
          <a:lstStyle/>
          <a:p>
            <a:r>
              <a:rPr lang="en-GB" dirty="0" smtClean="0"/>
              <a:t>	</a:t>
            </a:r>
            <a:r>
              <a:rPr lang="en-GB" sz="4000" dirty="0" smtClean="0">
                <a:solidFill>
                  <a:schemeClr val="bg1"/>
                </a:solidFill>
                <a:latin typeface="Lexend Medium" pitchFamily="2" charset="0"/>
              </a:rPr>
              <a:t>Whose poo?</a:t>
            </a:r>
            <a:endParaRPr lang="en-GB" sz="4000" dirty="0">
              <a:solidFill>
                <a:schemeClr val="bg1"/>
              </a:solidFill>
              <a:latin typeface="Lexend Medium" pitchFamily="2"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00" y="-6400"/>
            <a:ext cx="1270000" cy="1270000"/>
          </a:xfrm>
          <a:prstGeom prst="rect">
            <a:avLst/>
          </a:prstGeom>
        </p:spPr>
      </p:pic>
      <p:sp>
        <p:nvSpPr>
          <p:cNvPr id="18" name="Rectangle 17"/>
          <p:cNvSpPr/>
          <p:nvPr/>
        </p:nvSpPr>
        <p:spPr>
          <a:xfrm>
            <a:off x="462454" y="1541646"/>
            <a:ext cx="6423088" cy="5002925"/>
          </a:xfrm>
          <a:prstGeom prst="rect">
            <a:avLst/>
          </a:prstGeom>
          <a:blipFill>
            <a:blip r:embed="rId5"/>
            <a:srcRect/>
            <a:stretch>
              <a:fillRect l="-1927" r="-19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26072" y="1541646"/>
            <a:ext cx="2700162" cy="1303880"/>
          </a:xfrm>
          <a:prstGeom prst="rect">
            <a:avLst/>
          </a:prstGeom>
          <a:blipFill>
            <a:blip r:embed="rId6"/>
            <a:srcRect/>
            <a:stretch>
              <a:fillRect l="408" t="-8962" r="-408" b="-29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826072" y="3318010"/>
            <a:ext cx="2700162" cy="1303880"/>
          </a:xfrm>
          <a:prstGeom prst="rect">
            <a:avLst/>
          </a:prstGeom>
          <a:blipFill>
            <a:blip r:embed="rId7"/>
            <a:srcRect/>
            <a:stretch>
              <a:fillRect t="-19016" b="-190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826072" y="5094374"/>
            <a:ext cx="2700162" cy="1303880"/>
          </a:xfrm>
          <a:prstGeom prst="rect">
            <a:avLst/>
          </a:prstGeom>
          <a:blipFill>
            <a:blip r:embed="rId8"/>
            <a:srcRect/>
            <a:stretch>
              <a:fillRect l="-20225" t="-99478" r="-85392" b="-430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7826071" y="2845526"/>
            <a:ext cx="2700163" cy="430887"/>
          </a:xfrm>
          <a:prstGeom prst="rect">
            <a:avLst/>
          </a:prstGeom>
          <a:noFill/>
        </p:spPr>
        <p:txBody>
          <a:bodyPr wrap="square" rtlCol="0">
            <a:spAutoFit/>
          </a:bodyPr>
          <a:lstStyle/>
          <a:p>
            <a:pPr algn="ctr"/>
            <a:r>
              <a:rPr lang="en-GB" sz="2200" dirty="0" smtClean="0">
                <a:latin typeface="Lexend Medium" pitchFamily="2" charset="0"/>
              </a:rPr>
              <a:t>Eurasian Otter</a:t>
            </a:r>
            <a:endParaRPr lang="en-GB" sz="2200" dirty="0">
              <a:latin typeface="Lexend ExtLt" pitchFamily="2" charset="0"/>
            </a:endParaRPr>
          </a:p>
        </p:txBody>
      </p:sp>
      <p:sp>
        <p:nvSpPr>
          <p:cNvPr id="24" name="TextBox 23"/>
          <p:cNvSpPr txBox="1"/>
          <p:nvPr/>
        </p:nvSpPr>
        <p:spPr>
          <a:xfrm>
            <a:off x="7370285" y="4621890"/>
            <a:ext cx="3551716" cy="430887"/>
          </a:xfrm>
          <a:prstGeom prst="rect">
            <a:avLst/>
          </a:prstGeom>
          <a:noFill/>
        </p:spPr>
        <p:txBody>
          <a:bodyPr wrap="square" rtlCol="0">
            <a:spAutoFit/>
          </a:bodyPr>
          <a:lstStyle/>
          <a:p>
            <a:pPr algn="ctr"/>
            <a:r>
              <a:rPr lang="en-GB" sz="2200" dirty="0" smtClean="0">
                <a:latin typeface="Lexend Medium" pitchFamily="2" charset="0"/>
              </a:rPr>
              <a:t>Common Pipistrelle Bat</a:t>
            </a:r>
            <a:endParaRPr lang="en-GB" sz="2200" dirty="0">
              <a:latin typeface="Lexend ExtLt" pitchFamily="2" charset="0"/>
            </a:endParaRPr>
          </a:p>
        </p:txBody>
      </p:sp>
      <p:sp>
        <p:nvSpPr>
          <p:cNvPr id="25" name="TextBox 24"/>
          <p:cNvSpPr txBox="1"/>
          <p:nvPr/>
        </p:nvSpPr>
        <p:spPr>
          <a:xfrm>
            <a:off x="7400294" y="6445359"/>
            <a:ext cx="3551716" cy="430887"/>
          </a:xfrm>
          <a:prstGeom prst="rect">
            <a:avLst/>
          </a:prstGeom>
          <a:noFill/>
        </p:spPr>
        <p:txBody>
          <a:bodyPr wrap="square" rtlCol="0">
            <a:spAutoFit/>
          </a:bodyPr>
          <a:lstStyle/>
          <a:p>
            <a:pPr algn="ctr"/>
            <a:r>
              <a:rPr lang="en-GB" sz="2200" dirty="0" smtClean="0">
                <a:latin typeface="Lexend Medium" pitchFamily="2" charset="0"/>
              </a:rPr>
              <a:t>Water Vole</a:t>
            </a:r>
            <a:endParaRPr lang="en-GB" sz="2200" dirty="0">
              <a:latin typeface="Lexend ExtLt" pitchFamily="2" charset="0"/>
            </a:endParaRPr>
          </a:p>
        </p:txBody>
      </p:sp>
      <p:sp>
        <p:nvSpPr>
          <p:cNvPr id="26" name="TextBox 25"/>
          <p:cNvSpPr txBox="1"/>
          <p:nvPr/>
        </p:nvSpPr>
        <p:spPr>
          <a:xfrm>
            <a:off x="4637413" y="6544571"/>
            <a:ext cx="3188658" cy="276999"/>
          </a:xfrm>
          <a:prstGeom prst="rect">
            <a:avLst/>
          </a:prstGeom>
          <a:noFill/>
        </p:spPr>
        <p:txBody>
          <a:bodyPr wrap="square" rtlCol="0">
            <a:spAutoFit/>
          </a:bodyPr>
          <a:lstStyle/>
          <a:p>
            <a:pPr algn="ctr"/>
            <a:r>
              <a:rPr lang="en-GB" sz="1200" dirty="0" smtClean="0">
                <a:latin typeface="Lexend Light" pitchFamily="2" charset="0"/>
              </a:rPr>
              <a:t>Darren </a:t>
            </a:r>
            <a:r>
              <a:rPr lang="en-GB" sz="1200" dirty="0" err="1" smtClean="0">
                <a:latin typeface="Lexend Light" pitchFamily="2" charset="0"/>
              </a:rPr>
              <a:t>Tansley</a:t>
            </a:r>
            <a:endParaRPr lang="en-GB" sz="1200" dirty="0">
              <a:latin typeface="Lexend Light" pitchFamily="2" charset="0"/>
            </a:endParaRPr>
          </a:p>
        </p:txBody>
      </p:sp>
    </p:spTree>
    <p:extLst>
      <p:ext uri="{BB962C8B-B14F-4D97-AF65-F5344CB8AC3E}">
        <p14:creationId xmlns:p14="http://schemas.microsoft.com/office/powerpoint/2010/main" val="218804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87970" y="1961164"/>
            <a:ext cx="6445968" cy="2720846"/>
          </a:xfrm>
          <a:prstGeom prst="rect">
            <a:avLst/>
          </a:prstGeom>
        </p:spPr>
      </p:pic>
      <p:sp>
        <p:nvSpPr>
          <p:cNvPr id="17" name="TextBox 16"/>
          <p:cNvSpPr txBox="1"/>
          <p:nvPr/>
        </p:nvSpPr>
        <p:spPr>
          <a:xfrm>
            <a:off x="9572625" y="6442998"/>
            <a:ext cx="2619375" cy="369332"/>
          </a:xfrm>
          <a:prstGeom prst="rect">
            <a:avLst/>
          </a:prstGeom>
          <a:noFill/>
        </p:spPr>
        <p:txBody>
          <a:bodyPr wrap="square" rtlCol="0">
            <a:spAutoFit/>
          </a:bodyPr>
          <a:lstStyle/>
          <a:p>
            <a:pPr algn="r"/>
            <a:r>
              <a:rPr lang="en-GB" b="1" dirty="0" smtClean="0">
                <a:latin typeface="Roboto Condensed" panose="02000000000000000000" pitchFamily="2" charset="0"/>
                <a:ea typeface="Roboto Condensed" panose="02000000000000000000" pitchFamily="2" charset="0"/>
              </a:rPr>
              <a:t>yourgenome.org</a:t>
            </a:r>
            <a:endParaRPr lang="en-GB" b="1" dirty="0">
              <a:latin typeface="Roboto Condensed" panose="02000000000000000000" pitchFamily="2" charset="0"/>
              <a:ea typeface="Roboto Condensed" panose="02000000000000000000" pitchFamily="2" charset="0"/>
            </a:endParaRPr>
          </a:p>
        </p:txBody>
      </p:sp>
      <p:sp>
        <p:nvSpPr>
          <p:cNvPr id="2" name="Title 1"/>
          <p:cNvSpPr>
            <a:spLocks noGrp="1"/>
          </p:cNvSpPr>
          <p:nvPr>
            <p:ph type="title"/>
          </p:nvPr>
        </p:nvSpPr>
        <p:spPr>
          <a:xfrm>
            <a:off x="0" y="1"/>
            <a:ext cx="12192000" cy="1264193"/>
          </a:xfrm>
          <a:solidFill>
            <a:srgbClr val="49B34F"/>
          </a:solidFill>
        </p:spPr>
        <p:txBody>
          <a:bodyPr/>
          <a:lstStyle/>
          <a:p>
            <a:r>
              <a:rPr lang="en-GB" dirty="0" smtClean="0"/>
              <a:t>	</a:t>
            </a:r>
            <a:r>
              <a:rPr lang="en-GB" sz="4000" dirty="0" smtClean="0">
                <a:solidFill>
                  <a:schemeClr val="bg1"/>
                </a:solidFill>
                <a:latin typeface="Lexend Medium" pitchFamily="2" charset="0"/>
              </a:rPr>
              <a:t>Whose poo?</a:t>
            </a:r>
            <a:endParaRPr lang="en-GB" sz="4000" dirty="0">
              <a:solidFill>
                <a:schemeClr val="bg1"/>
              </a:solidFill>
              <a:latin typeface="Lexend Medium" pitchFamily="2"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00" y="-6400"/>
            <a:ext cx="1270000" cy="1270000"/>
          </a:xfrm>
          <a:prstGeom prst="rect">
            <a:avLst/>
          </a:prstGeom>
        </p:spPr>
      </p:pic>
      <p:sp>
        <p:nvSpPr>
          <p:cNvPr id="18" name="Rectangle 17"/>
          <p:cNvSpPr/>
          <p:nvPr/>
        </p:nvSpPr>
        <p:spPr>
          <a:xfrm>
            <a:off x="462454" y="1541646"/>
            <a:ext cx="6423088" cy="5002925"/>
          </a:xfrm>
          <a:prstGeom prst="rect">
            <a:avLst/>
          </a:prstGeom>
          <a:blipFill>
            <a:blip r:embed="rId5"/>
            <a:srcRect/>
            <a:stretch>
              <a:fillRect l="-1927" r="-192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26072" y="1541646"/>
            <a:ext cx="2700162" cy="1303880"/>
          </a:xfrm>
          <a:prstGeom prst="rect">
            <a:avLst/>
          </a:prstGeom>
          <a:blipFill>
            <a:blip r:embed="rId6"/>
            <a:srcRect/>
            <a:stretch>
              <a:fillRect l="408" t="-8962" r="-408" b="-29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826072" y="3318010"/>
            <a:ext cx="2700162" cy="1303880"/>
          </a:xfrm>
          <a:prstGeom prst="rect">
            <a:avLst/>
          </a:prstGeom>
          <a:blipFill>
            <a:blip r:embed="rId7"/>
            <a:srcRect/>
            <a:stretch>
              <a:fillRect t="-19016" b="-190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826072" y="5094374"/>
            <a:ext cx="2700162" cy="1303880"/>
          </a:xfrm>
          <a:prstGeom prst="rect">
            <a:avLst/>
          </a:prstGeom>
          <a:blipFill>
            <a:blip r:embed="rId8"/>
            <a:srcRect/>
            <a:stretch>
              <a:fillRect l="-20225" t="-99478" r="-85392" b="-430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7826071" y="2845526"/>
            <a:ext cx="2700163" cy="430887"/>
          </a:xfrm>
          <a:prstGeom prst="rect">
            <a:avLst/>
          </a:prstGeom>
          <a:noFill/>
        </p:spPr>
        <p:txBody>
          <a:bodyPr wrap="square" rtlCol="0">
            <a:spAutoFit/>
          </a:bodyPr>
          <a:lstStyle/>
          <a:p>
            <a:pPr algn="ctr"/>
            <a:r>
              <a:rPr lang="en-GB" sz="2200" dirty="0" smtClean="0">
                <a:latin typeface="Lexend Medium" pitchFamily="2" charset="0"/>
              </a:rPr>
              <a:t>Eurasian Otter</a:t>
            </a:r>
            <a:endParaRPr lang="en-GB" sz="2200" dirty="0">
              <a:latin typeface="Lexend ExtLt" pitchFamily="2" charset="0"/>
            </a:endParaRPr>
          </a:p>
        </p:txBody>
      </p:sp>
      <p:sp>
        <p:nvSpPr>
          <p:cNvPr id="24" name="TextBox 23"/>
          <p:cNvSpPr txBox="1"/>
          <p:nvPr/>
        </p:nvSpPr>
        <p:spPr>
          <a:xfrm>
            <a:off x="7370285" y="4621890"/>
            <a:ext cx="3551716" cy="430887"/>
          </a:xfrm>
          <a:prstGeom prst="rect">
            <a:avLst/>
          </a:prstGeom>
          <a:noFill/>
        </p:spPr>
        <p:txBody>
          <a:bodyPr wrap="square" rtlCol="0">
            <a:spAutoFit/>
          </a:bodyPr>
          <a:lstStyle/>
          <a:p>
            <a:pPr algn="ctr"/>
            <a:r>
              <a:rPr lang="en-GB" sz="2200" dirty="0" smtClean="0">
                <a:latin typeface="Lexend Medium" pitchFamily="2" charset="0"/>
              </a:rPr>
              <a:t>Common Pipistrelle Bat</a:t>
            </a:r>
            <a:endParaRPr lang="en-GB" sz="2200" dirty="0">
              <a:latin typeface="Lexend ExtLt" pitchFamily="2" charset="0"/>
            </a:endParaRPr>
          </a:p>
        </p:txBody>
      </p:sp>
      <p:sp>
        <p:nvSpPr>
          <p:cNvPr id="25" name="TextBox 24"/>
          <p:cNvSpPr txBox="1"/>
          <p:nvPr/>
        </p:nvSpPr>
        <p:spPr>
          <a:xfrm>
            <a:off x="7400294" y="6445359"/>
            <a:ext cx="3551716" cy="430887"/>
          </a:xfrm>
          <a:prstGeom prst="rect">
            <a:avLst/>
          </a:prstGeom>
          <a:noFill/>
        </p:spPr>
        <p:txBody>
          <a:bodyPr wrap="square" rtlCol="0">
            <a:spAutoFit/>
          </a:bodyPr>
          <a:lstStyle/>
          <a:p>
            <a:pPr algn="ctr"/>
            <a:r>
              <a:rPr lang="en-GB" sz="2200" dirty="0" smtClean="0">
                <a:latin typeface="Lexend Medium" pitchFamily="2" charset="0"/>
              </a:rPr>
              <a:t>Water Vole</a:t>
            </a:r>
            <a:endParaRPr lang="en-GB" sz="2200" dirty="0">
              <a:latin typeface="Lexend ExtLt" pitchFamily="2" charset="0"/>
            </a:endParaRPr>
          </a:p>
        </p:txBody>
      </p:sp>
      <p:sp>
        <p:nvSpPr>
          <p:cNvPr id="13" name="TextBox 12"/>
          <p:cNvSpPr txBox="1"/>
          <p:nvPr/>
        </p:nvSpPr>
        <p:spPr>
          <a:xfrm>
            <a:off x="4211636" y="6522302"/>
            <a:ext cx="3188658" cy="276999"/>
          </a:xfrm>
          <a:prstGeom prst="rect">
            <a:avLst/>
          </a:prstGeom>
          <a:noFill/>
        </p:spPr>
        <p:txBody>
          <a:bodyPr wrap="square" rtlCol="0">
            <a:spAutoFit/>
          </a:bodyPr>
          <a:lstStyle/>
          <a:p>
            <a:pPr algn="ctr"/>
            <a:r>
              <a:rPr lang="en-GB" sz="1200" dirty="0" smtClean="0">
                <a:latin typeface="Lexend Light" pitchFamily="2" charset="0"/>
              </a:rPr>
              <a:t>St Nicks Environment Centre</a:t>
            </a:r>
            <a:endParaRPr lang="en-GB" sz="1200" dirty="0">
              <a:latin typeface="Lexend Light" pitchFamily="2" charset="0"/>
            </a:endParaRPr>
          </a:p>
        </p:txBody>
      </p:sp>
    </p:spTree>
    <p:extLst>
      <p:ext uri="{BB962C8B-B14F-4D97-AF65-F5344CB8AC3E}">
        <p14:creationId xmlns:p14="http://schemas.microsoft.com/office/powerpoint/2010/main" val="180244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87970" y="1961164"/>
            <a:ext cx="6445968" cy="2720846"/>
          </a:xfrm>
          <a:prstGeom prst="rect">
            <a:avLst/>
          </a:prstGeom>
        </p:spPr>
      </p:pic>
      <p:sp>
        <p:nvSpPr>
          <p:cNvPr id="17" name="TextBox 16"/>
          <p:cNvSpPr txBox="1"/>
          <p:nvPr/>
        </p:nvSpPr>
        <p:spPr>
          <a:xfrm>
            <a:off x="9572625" y="6442998"/>
            <a:ext cx="2619375" cy="369332"/>
          </a:xfrm>
          <a:prstGeom prst="rect">
            <a:avLst/>
          </a:prstGeom>
          <a:noFill/>
        </p:spPr>
        <p:txBody>
          <a:bodyPr wrap="square" rtlCol="0">
            <a:spAutoFit/>
          </a:bodyPr>
          <a:lstStyle/>
          <a:p>
            <a:pPr algn="r"/>
            <a:r>
              <a:rPr lang="en-GB" b="1" dirty="0" smtClean="0">
                <a:latin typeface="Roboto Condensed" panose="02000000000000000000" pitchFamily="2" charset="0"/>
                <a:ea typeface="Roboto Condensed" panose="02000000000000000000" pitchFamily="2" charset="0"/>
              </a:rPr>
              <a:t>yourgenome.org</a:t>
            </a:r>
            <a:endParaRPr lang="en-GB" b="1" dirty="0">
              <a:latin typeface="Roboto Condensed" panose="02000000000000000000" pitchFamily="2" charset="0"/>
              <a:ea typeface="Roboto Condensed" panose="02000000000000000000" pitchFamily="2" charset="0"/>
            </a:endParaRPr>
          </a:p>
        </p:txBody>
      </p:sp>
      <p:sp>
        <p:nvSpPr>
          <p:cNvPr id="2" name="Title 1"/>
          <p:cNvSpPr>
            <a:spLocks noGrp="1"/>
          </p:cNvSpPr>
          <p:nvPr>
            <p:ph type="title"/>
          </p:nvPr>
        </p:nvSpPr>
        <p:spPr>
          <a:xfrm>
            <a:off x="0" y="1"/>
            <a:ext cx="12192000" cy="1264193"/>
          </a:xfrm>
          <a:solidFill>
            <a:srgbClr val="49B34F"/>
          </a:solidFill>
        </p:spPr>
        <p:txBody>
          <a:bodyPr/>
          <a:lstStyle/>
          <a:p>
            <a:r>
              <a:rPr lang="en-GB" dirty="0" smtClean="0"/>
              <a:t>	</a:t>
            </a:r>
            <a:r>
              <a:rPr lang="en-GB" sz="4000" dirty="0" smtClean="0">
                <a:solidFill>
                  <a:schemeClr val="bg1"/>
                </a:solidFill>
                <a:latin typeface="Lexend Medium" pitchFamily="2" charset="0"/>
              </a:rPr>
              <a:t>Whose poo?</a:t>
            </a:r>
            <a:endParaRPr lang="en-GB" sz="4000" dirty="0">
              <a:solidFill>
                <a:schemeClr val="bg1"/>
              </a:solidFill>
              <a:latin typeface="Lexend Medium" pitchFamily="2"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00" y="-6400"/>
            <a:ext cx="1270000" cy="1270000"/>
          </a:xfrm>
          <a:prstGeom prst="rect">
            <a:avLst/>
          </a:prstGeom>
        </p:spPr>
      </p:pic>
      <p:sp>
        <p:nvSpPr>
          <p:cNvPr id="18" name="Rectangle 17"/>
          <p:cNvSpPr/>
          <p:nvPr/>
        </p:nvSpPr>
        <p:spPr>
          <a:xfrm>
            <a:off x="462454" y="1541646"/>
            <a:ext cx="6423088" cy="5002925"/>
          </a:xfrm>
          <a:prstGeom prst="rect">
            <a:avLst/>
          </a:prstGeom>
          <a:blipFill>
            <a:blip r:embed="rId5"/>
            <a:srcRect/>
            <a:stretch>
              <a:fillRect l="-9491" t="-59246" r="-16505" b="-25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26072" y="1541646"/>
            <a:ext cx="2700162" cy="1303880"/>
          </a:xfrm>
          <a:prstGeom prst="rect">
            <a:avLst/>
          </a:prstGeom>
          <a:blipFill>
            <a:blip r:embed="rId6"/>
            <a:srcRect/>
            <a:stretch>
              <a:fillRect l="408" t="-8962" r="-408" b="-29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7826072" y="3318010"/>
            <a:ext cx="2700162" cy="1303880"/>
          </a:xfrm>
          <a:prstGeom prst="rect">
            <a:avLst/>
          </a:prstGeom>
          <a:blipFill>
            <a:blip r:embed="rId7"/>
            <a:srcRect/>
            <a:stretch>
              <a:fillRect t="-19016" b="-1901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826072" y="5094374"/>
            <a:ext cx="2700162" cy="1303880"/>
          </a:xfrm>
          <a:prstGeom prst="rect">
            <a:avLst/>
          </a:prstGeom>
          <a:blipFill>
            <a:blip r:embed="rId8"/>
            <a:srcRect/>
            <a:stretch>
              <a:fillRect l="-20225" t="-99478" r="-85392" b="-4307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7826071" y="2845526"/>
            <a:ext cx="2700163" cy="430887"/>
          </a:xfrm>
          <a:prstGeom prst="rect">
            <a:avLst/>
          </a:prstGeom>
          <a:noFill/>
        </p:spPr>
        <p:txBody>
          <a:bodyPr wrap="square" rtlCol="0">
            <a:spAutoFit/>
          </a:bodyPr>
          <a:lstStyle/>
          <a:p>
            <a:pPr algn="ctr"/>
            <a:r>
              <a:rPr lang="en-GB" sz="2200" dirty="0" smtClean="0">
                <a:latin typeface="Lexend Medium" pitchFamily="2" charset="0"/>
              </a:rPr>
              <a:t>Eurasian Otter</a:t>
            </a:r>
            <a:endParaRPr lang="en-GB" sz="2200" dirty="0">
              <a:latin typeface="Lexend ExtLt" pitchFamily="2" charset="0"/>
            </a:endParaRPr>
          </a:p>
        </p:txBody>
      </p:sp>
      <p:sp>
        <p:nvSpPr>
          <p:cNvPr id="24" name="TextBox 23"/>
          <p:cNvSpPr txBox="1"/>
          <p:nvPr/>
        </p:nvSpPr>
        <p:spPr>
          <a:xfrm>
            <a:off x="7370285" y="4621890"/>
            <a:ext cx="3551716" cy="430887"/>
          </a:xfrm>
          <a:prstGeom prst="rect">
            <a:avLst/>
          </a:prstGeom>
          <a:noFill/>
        </p:spPr>
        <p:txBody>
          <a:bodyPr wrap="square" rtlCol="0">
            <a:spAutoFit/>
          </a:bodyPr>
          <a:lstStyle/>
          <a:p>
            <a:pPr algn="ctr"/>
            <a:r>
              <a:rPr lang="en-GB" sz="2200" dirty="0" smtClean="0">
                <a:latin typeface="Lexend Medium" pitchFamily="2" charset="0"/>
              </a:rPr>
              <a:t>Common Pipistrelle Bat</a:t>
            </a:r>
            <a:endParaRPr lang="en-GB" sz="2200" dirty="0">
              <a:latin typeface="Lexend ExtLt" pitchFamily="2" charset="0"/>
            </a:endParaRPr>
          </a:p>
        </p:txBody>
      </p:sp>
      <p:sp>
        <p:nvSpPr>
          <p:cNvPr id="25" name="TextBox 24"/>
          <p:cNvSpPr txBox="1"/>
          <p:nvPr/>
        </p:nvSpPr>
        <p:spPr>
          <a:xfrm>
            <a:off x="7400294" y="6445359"/>
            <a:ext cx="3551716" cy="430887"/>
          </a:xfrm>
          <a:prstGeom prst="rect">
            <a:avLst/>
          </a:prstGeom>
          <a:noFill/>
        </p:spPr>
        <p:txBody>
          <a:bodyPr wrap="square" rtlCol="0">
            <a:spAutoFit/>
          </a:bodyPr>
          <a:lstStyle/>
          <a:p>
            <a:pPr algn="ctr"/>
            <a:r>
              <a:rPr lang="en-GB" sz="2200" dirty="0" smtClean="0">
                <a:latin typeface="Lexend Medium" pitchFamily="2" charset="0"/>
              </a:rPr>
              <a:t>Water Vole</a:t>
            </a:r>
            <a:endParaRPr lang="en-GB" sz="2200" dirty="0">
              <a:latin typeface="Lexend ExtLt" pitchFamily="2" charset="0"/>
            </a:endParaRPr>
          </a:p>
        </p:txBody>
      </p:sp>
      <p:sp>
        <p:nvSpPr>
          <p:cNvPr id="13" name="TextBox 12"/>
          <p:cNvSpPr txBox="1"/>
          <p:nvPr/>
        </p:nvSpPr>
        <p:spPr>
          <a:xfrm>
            <a:off x="4704590" y="6535331"/>
            <a:ext cx="3188658" cy="276999"/>
          </a:xfrm>
          <a:prstGeom prst="rect">
            <a:avLst/>
          </a:prstGeom>
          <a:noFill/>
        </p:spPr>
        <p:txBody>
          <a:bodyPr wrap="square" rtlCol="0">
            <a:spAutoFit/>
          </a:bodyPr>
          <a:lstStyle/>
          <a:p>
            <a:pPr algn="ctr"/>
            <a:r>
              <a:rPr lang="en-GB" sz="1200" dirty="0" smtClean="0">
                <a:latin typeface="Lexend Light" pitchFamily="2" charset="0"/>
              </a:rPr>
              <a:t>Acer Ecology</a:t>
            </a:r>
            <a:endParaRPr lang="en-GB" sz="1200" dirty="0">
              <a:latin typeface="Lexend Light" pitchFamily="2" charset="0"/>
            </a:endParaRPr>
          </a:p>
        </p:txBody>
      </p:sp>
    </p:spTree>
    <p:extLst>
      <p:ext uri="{BB962C8B-B14F-4D97-AF65-F5344CB8AC3E}">
        <p14:creationId xmlns:p14="http://schemas.microsoft.com/office/powerpoint/2010/main" val="275334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animBg="1"/>
      <p:bldP spid="23"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87970" y="1961164"/>
            <a:ext cx="6445968" cy="2720846"/>
          </a:xfrm>
          <a:prstGeom prst="rect">
            <a:avLst/>
          </a:prstGeom>
        </p:spPr>
      </p:pic>
      <p:sp>
        <p:nvSpPr>
          <p:cNvPr id="15" name="TextBox 14"/>
          <p:cNvSpPr txBox="1"/>
          <p:nvPr/>
        </p:nvSpPr>
        <p:spPr>
          <a:xfrm>
            <a:off x="9572625" y="6442998"/>
            <a:ext cx="2619375" cy="369332"/>
          </a:xfrm>
          <a:prstGeom prst="rect">
            <a:avLst/>
          </a:prstGeom>
          <a:noFill/>
        </p:spPr>
        <p:txBody>
          <a:bodyPr wrap="square" rtlCol="0">
            <a:spAutoFit/>
          </a:bodyPr>
          <a:lstStyle/>
          <a:p>
            <a:pPr algn="r"/>
            <a:r>
              <a:rPr lang="en-GB" b="1" dirty="0" smtClean="0">
                <a:latin typeface="Roboto Condensed" panose="02000000000000000000" pitchFamily="2" charset="0"/>
                <a:ea typeface="Roboto Condensed" panose="02000000000000000000" pitchFamily="2" charset="0"/>
              </a:rPr>
              <a:t>yourgenome.org</a:t>
            </a:r>
            <a:endParaRPr lang="en-GB" b="1" dirty="0">
              <a:latin typeface="Roboto Condensed" panose="02000000000000000000" pitchFamily="2" charset="0"/>
              <a:ea typeface="Roboto Condensed" panose="02000000000000000000" pitchFamily="2" charset="0"/>
            </a:endParaRPr>
          </a:p>
        </p:txBody>
      </p:sp>
      <p:sp>
        <p:nvSpPr>
          <p:cNvPr id="2" name="Title 1"/>
          <p:cNvSpPr>
            <a:spLocks noGrp="1"/>
          </p:cNvSpPr>
          <p:nvPr>
            <p:ph type="title"/>
          </p:nvPr>
        </p:nvSpPr>
        <p:spPr>
          <a:xfrm>
            <a:off x="0" y="0"/>
            <a:ext cx="12192000" cy="1263600"/>
          </a:xfrm>
          <a:solidFill>
            <a:srgbClr val="49B34F"/>
          </a:solidFill>
        </p:spPr>
        <p:txBody>
          <a:bodyPr/>
          <a:lstStyle/>
          <a:p>
            <a:r>
              <a:rPr lang="en-GB" dirty="0" smtClean="0"/>
              <a:t>	</a:t>
            </a:r>
            <a:r>
              <a:rPr lang="en-GB" sz="4000" dirty="0" smtClean="0">
                <a:solidFill>
                  <a:schemeClr val="bg1"/>
                </a:solidFill>
                <a:latin typeface="Lexend Medium" pitchFamily="2" charset="0"/>
              </a:rPr>
              <a:t>What do you think poo can tell us</a:t>
            </a:r>
            <a:r>
              <a:rPr lang="en-GB" sz="4000" dirty="0" smtClean="0">
                <a:solidFill>
                  <a:schemeClr val="bg1"/>
                </a:solidFill>
                <a:latin typeface="Lexend Medium" pitchFamily="2" charset="0"/>
              </a:rPr>
              <a:t>?</a:t>
            </a:r>
            <a:endParaRPr lang="en-GB" sz="4000" dirty="0">
              <a:solidFill>
                <a:schemeClr val="bg1"/>
              </a:solidFill>
              <a:latin typeface="Lexend Medium" pitchFamily="2" charset="0"/>
            </a:endParaRPr>
          </a:p>
        </p:txBody>
      </p:sp>
      <p:sp>
        <p:nvSpPr>
          <p:cNvPr id="7" name="TextBox 6"/>
          <p:cNvSpPr txBox="1"/>
          <p:nvPr/>
        </p:nvSpPr>
        <p:spPr>
          <a:xfrm>
            <a:off x="-65759" y="3251187"/>
            <a:ext cx="3188658" cy="430887"/>
          </a:xfrm>
          <a:prstGeom prst="rect">
            <a:avLst/>
          </a:prstGeom>
          <a:noFill/>
        </p:spPr>
        <p:txBody>
          <a:bodyPr wrap="square" rtlCol="0">
            <a:spAutoFit/>
          </a:bodyPr>
          <a:lstStyle/>
          <a:p>
            <a:pPr algn="ctr"/>
            <a:r>
              <a:rPr lang="en-GB" sz="2200" dirty="0" smtClean="0">
                <a:latin typeface="Lexend Medium" pitchFamily="2" charset="0"/>
              </a:rPr>
              <a:t>Where it is living</a:t>
            </a:r>
            <a:r>
              <a:rPr lang="en-GB" sz="2200" dirty="0" smtClean="0">
                <a:latin typeface="Lexend ExtLt" pitchFamily="2" charset="0"/>
              </a:rPr>
              <a:t> </a:t>
            </a:r>
            <a:endParaRPr lang="en-GB" sz="2200" dirty="0">
              <a:latin typeface="Lexend ExtLt" pitchFamily="2"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00" y="-6400"/>
            <a:ext cx="1270000" cy="1270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2899" y="1514427"/>
            <a:ext cx="5946202" cy="3904409"/>
          </a:xfrm>
          <a:prstGeom prst="rect">
            <a:avLst/>
          </a:prstGeom>
        </p:spPr>
      </p:pic>
      <p:sp>
        <p:nvSpPr>
          <p:cNvPr id="16" name="TextBox 15"/>
          <p:cNvSpPr txBox="1"/>
          <p:nvPr/>
        </p:nvSpPr>
        <p:spPr>
          <a:xfrm>
            <a:off x="0" y="5605852"/>
            <a:ext cx="3188658" cy="769441"/>
          </a:xfrm>
          <a:prstGeom prst="rect">
            <a:avLst/>
          </a:prstGeom>
          <a:noFill/>
        </p:spPr>
        <p:txBody>
          <a:bodyPr wrap="square" rtlCol="0">
            <a:spAutoFit/>
          </a:bodyPr>
          <a:lstStyle/>
          <a:p>
            <a:pPr algn="ctr"/>
            <a:r>
              <a:rPr lang="en-GB" sz="2200" dirty="0" smtClean="0">
                <a:latin typeface="Lexend Medium" pitchFamily="2" charset="0"/>
              </a:rPr>
              <a:t>What it has been eating</a:t>
            </a:r>
            <a:endParaRPr lang="en-GB" sz="2200" dirty="0">
              <a:latin typeface="Lexend ExtLt" pitchFamily="2" charset="0"/>
            </a:endParaRPr>
          </a:p>
        </p:txBody>
      </p:sp>
      <p:sp>
        <p:nvSpPr>
          <p:cNvPr id="17" name="TextBox 16"/>
          <p:cNvSpPr txBox="1"/>
          <p:nvPr/>
        </p:nvSpPr>
        <p:spPr>
          <a:xfrm>
            <a:off x="4501671" y="5775130"/>
            <a:ext cx="3188658" cy="430887"/>
          </a:xfrm>
          <a:prstGeom prst="rect">
            <a:avLst/>
          </a:prstGeom>
          <a:noFill/>
        </p:spPr>
        <p:txBody>
          <a:bodyPr wrap="square" rtlCol="0">
            <a:spAutoFit/>
          </a:bodyPr>
          <a:lstStyle/>
          <a:p>
            <a:pPr algn="ctr"/>
            <a:r>
              <a:rPr lang="en-GB" sz="2200" dirty="0" smtClean="0">
                <a:latin typeface="Lexend Medium" pitchFamily="2" charset="0"/>
              </a:rPr>
              <a:t>Who it is related to</a:t>
            </a:r>
            <a:endParaRPr lang="en-GB" sz="2200" dirty="0">
              <a:latin typeface="Lexend ExtLt" pitchFamily="2" charset="0"/>
            </a:endParaRPr>
          </a:p>
        </p:txBody>
      </p:sp>
      <p:sp>
        <p:nvSpPr>
          <p:cNvPr id="18" name="TextBox 17"/>
          <p:cNvSpPr txBox="1"/>
          <p:nvPr/>
        </p:nvSpPr>
        <p:spPr>
          <a:xfrm>
            <a:off x="8767249" y="5775130"/>
            <a:ext cx="3188658" cy="430887"/>
          </a:xfrm>
          <a:prstGeom prst="rect">
            <a:avLst/>
          </a:prstGeom>
          <a:noFill/>
        </p:spPr>
        <p:txBody>
          <a:bodyPr wrap="square" rtlCol="0">
            <a:spAutoFit/>
          </a:bodyPr>
          <a:lstStyle/>
          <a:p>
            <a:pPr algn="ctr"/>
            <a:r>
              <a:rPr lang="en-GB" sz="2200" dirty="0" smtClean="0">
                <a:latin typeface="Lexend Medium" pitchFamily="2" charset="0"/>
              </a:rPr>
              <a:t>Who it is</a:t>
            </a:r>
            <a:endParaRPr lang="en-GB" sz="2200" dirty="0">
              <a:latin typeface="Lexend ExtLt" pitchFamily="2" charset="0"/>
            </a:endParaRPr>
          </a:p>
        </p:txBody>
      </p:sp>
      <p:sp>
        <p:nvSpPr>
          <p:cNvPr id="19" name="TextBox 18"/>
          <p:cNvSpPr txBox="1"/>
          <p:nvPr/>
        </p:nvSpPr>
        <p:spPr>
          <a:xfrm>
            <a:off x="8974486" y="3249542"/>
            <a:ext cx="3188658" cy="769441"/>
          </a:xfrm>
          <a:prstGeom prst="rect">
            <a:avLst/>
          </a:prstGeom>
          <a:noFill/>
        </p:spPr>
        <p:txBody>
          <a:bodyPr wrap="square" rtlCol="0">
            <a:spAutoFit/>
          </a:bodyPr>
          <a:lstStyle/>
          <a:p>
            <a:pPr algn="ctr"/>
            <a:r>
              <a:rPr lang="en-GB" sz="2200" dirty="0" smtClean="0">
                <a:latin typeface="Lexend Medium" pitchFamily="2" charset="0"/>
              </a:rPr>
              <a:t>What species </a:t>
            </a:r>
            <a:endParaRPr lang="en-GB" sz="2200" dirty="0">
              <a:latin typeface="Lexend Medium" pitchFamily="2" charset="0"/>
            </a:endParaRPr>
          </a:p>
          <a:p>
            <a:pPr algn="ctr"/>
            <a:r>
              <a:rPr lang="en-GB" sz="2200" dirty="0" smtClean="0">
                <a:latin typeface="Lexend Medium" pitchFamily="2" charset="0"/>
              </a:rPr>
              <a:t>it is</a:t>
            </a:r>
            <a:endParaRPr lang="en-GB" sz="2200" dirty="0">
              <a:latin typeface="Lexend ExtLt" pitchFamily="2" charset="0"/>
            </a:endParaRPr>
          </a:p>
        </p:txBody>
      </p:sp>
      <p:sp>
        <p:nvSpPr>
          <p:cNvPr id="12" name="Rectangle 11"/>
          <p:cNvSpPr/>
          <p:nvPr/>
        </p:nvSpPr>
        <p:spPr>
          <a:xfrm rot="16200000">
            <a:off x="7364519" y="3356073"/>
            <a:ext cx="3762568" cy="369332"/>
          </a:xfrm>
          <a:prstGeom prst="rect">
            <a:avLst/>
          </a:prstGeom>
        </p:spPr>
        <p:txBody>
          <a:bodyPr wrap="none">
            <a:spAutoFit/>
          </a:bodyPr>
          <a:lstStyle/>
          <a:p>
            <a:pPr algn="ctr"/>
            <a:r>
              <a:rPr lang="en-GB" dirty="0" err="1">
                <a:latin typeface="Lexend Light" pitchFamily="2" charset="0"/>
              </a:rPr>
              <a:t>Tiia</a:t>
            </a:r>
            <a:r>
              <a:rPr lang="en-GB" dirty="0">
                <a:latin typeface="Lexend Light" pitchFamily="2" charset="0"/>
              </a:rPr>
              <a:t> Monto, Wikimedia Commons</a:t>
            </a:r>
            <a:endParaRPr lang="en-GB" dirty="0">
              <a:latin typeface="Lexend Light" pitchFamily="2" charset="0"/>
            </a:endParaRPr>
          </a:p>
        </p:txBody>
      </p:sp>
    </p:spTree>
    <p:extLst>
      <p:ext uri="{BB962C8B-B14F-4D97-AF65-F5344CB8AC3E}">
        <p14:creationId xmlns:p14="http://schemas.microsoft.com/office/powerpoint/2010/main" val="170975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87970" y="1961164"/>
            <a:ext cx="6445968" cy="2720846"/>
          </a:xfrm>
          <a:prstGeom prst="rect">
            <a:avLst/>
          </a:prstGeom>
        </p:spPr>
      </p:pic>
      <p:sp>
        <p:nvSpPr>
          <p:cNvPr id="14" name="TextBox 13"/>
          <p:cNvSpPr txBox="1"/>
          <p:nvPr/>
        </p:nvSpPr>
        <p:spPr>
          <a:xfrm>
            <a:off x="9572625" y="6442998"/>
            <a:ext cx="2619375" cy="369332"/>
          </a:xfrm>
          <a:prstGeom prst="rect">
            <a:avLst/>
          </a:prstGeom>
          <a:noFill/>
        </p:spPr>
        <p:txBody>
          <a:bodyPr wrap="square" rtlCol="0">
            <a:spAutoFit/>
          </a:bodyPr>
          <a:lstStyle/>
          <a:p>
            <a:pPr algn="r"/>
            <a:r>
              <a:rPr lang="en-GB" b="1" dirty="0" smtClean="0">
                <a:latin typeface="Roboto Condensed" panose="02000000000000000000" pitchFamily="2" charset="0"/>
                <a:ea typeface="Roboto Condensed" panose="02000000000000000000" pitchFamily="2" charset="0"/>
              </a:rPr>
              <a:t>yourgenome.org</a:t>
            </a:r>
            <a:endParaRPr lang="en-GB" b="1" dirty="0">
              <a:latin typeface="Roboto Condensed" panose="02000000000000000000" pitchFamily="2" charset="0"/>
              <a:ea typeface="Roboto Condensed" panose="02000000000000000000" pitchFamily="2" charset="0"/>
            </a:endParaRPr>
          </a:p>
        </p:txBody>
      </p:sp>
      <p:sp>
        <p:nvSpPr>
          <p:cNvPr id="2" name="Title 1"/>
          <p:cNvSpPr>
            <a:spLocks noGrp="1"/>
          </p:cNvSpPr>
          <p:nvPr>
            <p:ph type="title"/>
          </p:nvPr>
        </p:nvSpPr>
        <p:spPr>
          <a:xfrm>
            <a:off x="0" y="0"/>
            <a:ext cx="12193200" cy="1263600"/>
          </a:xfrm>
          <a:solidFill>
            <a:srgbClr val="49B34F"/>
          </a:solidFill>
        </p:spPr>
        <p:txBody>
          <a:bodyPr>
            <a:normAutofit/>
          </a:bodyPr>
          <a:lstStyle/>
          <a:p>
            <a:r>
              <a:rPr lang="en-GB" sz="4000" dirty="0" smtClean="0">
                <a:solidFill>
                  <a:schemeClr val="bg1"/>
                </a:solidFill>
                <a:latin typeface="Lexend Medium" pitchFamily="2" charset="0"/>
              </a:rPr>
              <a:t>	</a:t>
            </a:r>
            <a:r>
              <a:rPr lang="en-GB" sz="4000" dirty="0" smtClean="0">
                <a:solidFill>
                  <a:schemeClr val="bg1"/>
                </a:solidFill>
                <a:latin typeface="Lexend Medium" pitchFamily="2" charset="0"/>
              </a:rPr>
              <a:t>What is DNA?</a:t>
            </a:r>
            <a:endParaRPr lang="en-GB" sz="4000" dirty="0">
              <a:solidFill>
                <a:schemeClr val="bg1"/>
              </a:solidFill>
              <a:latin typeface="Lexend Medium" pitchFamily="2"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00" y="-6400"/>
            <a:ext cx="1270000" cy="1270000"/>
          </a:xfrm>
          <a:prstGeom prst="rect">
            <a:avLst/>
          </a:prstGeom>
        </p:spPr>
      </p:pic>
      <p:pic>
        <p:nvPicPr>
          <p:cNvPr id="15" name="Picture 4" descr="Z:\Projects\DNA genes and genomes_redesign\DNA genes and genomes redesign_260511\5_Exports\For Steve\DNA_noyello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672933" flipH="1" flipV="1">
            <a:off x="4232468" y="-1659295"/>
            <a:ext cx="3255962" cy="1102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872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87970" y="1961164"/>
            <a:ext cx="6445968" cy="2720846"/>
          </a:xfrm>
          <a:prstGeom prst="rect">
            <a:avLst/>
          </a:prstGeom>
        </p:spPr>
      </p:pic>
      <p:sp>
        <p:nvSpPr>
          <p:cNvPr id="2" name="Title 1"/>
          <p:cNvSpPr>
            <a:spLocks noGrp="1"/>
          </p:cNvSpPr>
          <p:nvPr>
            <p:ph type="title"/>
          </p:nvPr>
        </p:nvSpPr>
        <p:spPr>
          <a:xfrm>
            <a:off x="0" y="0"/>
            <a:ext cx="12193200" cy="1263600"/>
          </a:xfrm>
          <a:solidFill>
            <a:srgbClr val="49B34F"/>
          </a:solidFill>
        </p:spPr>
        <p:txBody>
          <a:bodyPr>
            <a:normAutofit/>
          </a:bodyPr>
          <a:lstStyle/>
          <a:p>
            <a:r>
              <a:rPr lang="en-GB" sz="4000" dirty="0" smtClean="0"/>
              <a:t>	</a:t>
            </a:r>
            <a:r>
              <a:rPr lang="en-GB" sz="4000" dirty="0" smtClean="0">
                <a:solidFill>
                  <a:schemeClr val="bg1"/>
                </a:solidFill>
                <a:latin typeface="Lexend Medium" pitchFamily="2" charset="0"/>
              </a:rPr>
              <a:t>What can DNA from poo really do?</a:t>
            </a:r>
            <a:endParaRPr lang="en-GB" sz="4000" dirty="0">
              <a:solidFill>
                <a:schemeClr val="bg1"/>
              </a:solidFill>
              <a:latin typeface="Lexend Medium" pitchFamily="2" charset="0"/>
            </a:endParaRPr>
          </a:p>
        </p:txBody>
      </p:sp>
      <p:sp>
        <p:nvSpPr>
          <p:cNvPr id="9" name="TextBox 8"/>
          <p:cNvSpPr txBox="1"/>
          <p:nvPr/>
        </p:nvSpPr>
        <p:spPr>
          <a:xfrm>
            <a:off x="9572625" y="6442998"/>
            <a:ext cx="2619375" cy="369332"/>
          </a:xfrm>
          <a:prstGeom prst="rect">
            <a:avLst/>
          </a:prstGeom>
          <a:noFill/>
        </p:spPr>
        <p:txBody>
          <a:bodyPr wrap="square" rtlCol="0">
            <a:spAutoFit/>
          </a:bodyPr>
          <a:lstStyle/>
          <a:p>
            <a:pPr algn="r"/>
            <a:r>
              <a:rPr lang="en-GB" b="1" dirty="0" smtClean="0">
                <a:latin typeface="Roboto Condensed" panose="02000000000000000000" pitchFamily="2" charset="0"/>
                <a:ea typeface="Roboto Condensed" panose="02000000000000000000" pitchFamily="2" charset="0"/>
              </a:rPr>
              <a:t>yourgenome.org</a:t>
            </a:r>
            <a:endParaRPr lang="en-GB" b="1" dirty="0">
              <a:latin typeface="Roboto Condensed" panose="02000000000000000000" pitchFamily="2" charset="0"/>
              <a:ea typeface="Roboto Condensed" panose="02000000000000000000" pitchFamily="2"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00" y="-6400"/>
            <a:ext cx="1270000" cy="1270000"/>
          </a:xfrm>
          <a:prstGeom prst="rect">
            <a:avLst/>
          </a:prstGeom>
        </p:spPr>
      </p:pic>
      <p:sp>
        <p:nvSpPr>
          <p:cNvPr id="6" name="Rectangle 5"/>
          <p:cNvSpPr/>
          <p:nvPr/>
        </p:nvSpPr>
        <p:spPr>
          <a:xfrm>
            <a:off x="462454" y="1541646"/>
            <a:ext cx="5002925" cy="5002925"/>
          </a:xfrm>
          <a:prstGeom prst="rect">
            <a:avLst/>
          </a:prstGeom>
          <a:blipFill>
            <a:blip r:embed="rId5"/>
            <a:srcRect/>
            <a:stretch>
              <a:fillRect l="-29418" r="-2061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ontent Placeholder 2"/>
          <p:cNvSpPr>
            <a:spLocks noGrp="1"/>
          </p:cNvSpPr>
          <p:nvPr>
            <p:ph idx="1"/>
          </p:nvPr>
        </p:nvSpPr>
        <p:spPr>
          <a:xfrm>
            <a:off x="5693910" y="1541646"/>
            <a:ext cx="5659890" cy="4351338"/>
          </a:xfrm>
        </p:spPr>
        <p:txBody>
          <a:bodyPr>
            <a:normAutofit/>
          </a:bodyPr>
          <a:lstStyle/>
          <a:p>
            <a:pPr marL="0" indent="0">
              <a:buNone/>
            </a:pPr>
            <a:r>
              <a:rPr lang="en-GB" sz="3200" dirty="0" smtClean="0">
                <a:latin typeface="Lexend" pitchFamily="2" charset="0"/>
              </a:rPr>
              <a:t>A two year study of a group of bats revealed that they were eating 130 different species of insects.</a:t>
            </a:r>
          </a:p>
          <a:p>
            <a:pPr marL="0" indent="0">
              <a:buNone/>
            </a:pPr>
            <a:endParaRPr lang="en-GB" sz="3200" dirty="0">
              <a:latin typeface="Lexend" pitchFamily="2" charset="0"/>
            </a:endParaRPr>
          </a:p>
          <a:p>
            <a:pPr marL="0" indent="0">
              <a:buNone/>
            </a:pPr>
            <a:r>
              <a:rPr lang="en-GB" sz="3200" dirty="0" smtClean="0">
                <a:latin typeface="Lexend" pitchFamily="2" charset="0"/>
              </a:rPr>
              <a:t>All from DNA in their poo!</a:t>
            </a:r>
            <a:endParaRPr lang="en-GB" sz="3200" dirty="0">
              <a:latin typeface="Lexend" pitchFamily="2" charset="0"/>
            </a:endParaRPr>
          </a:p>
        </p:txBody>
      </p:sp>
    </p:spTree>
    <p:extLst>
      <p:ext uri="{BB962C8B-B14F-4D97-AF65-F5344CB8AC3E}">
        <p14:creationId xmlns:p14="http://schemas.microsoft.com/office/powerpoint/2010/main" val="9279610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287970" y="1961164"/>
            <a:ext cx="6445968" cy="2720846"/>
          </a:xfrm>
          <a:prstGeom prst="rect">
            <a:avLst/>
          </a:prstGeom>
        </p:spPr>
      </p:pic>
      <p:sp>
        <p:nvSpPr>
          <p:cNvPr id="2" name="Title 1"/>
          <p:cNvSpPr>
            <a:spLocks noGrp="1"/>
          </p:cNvSpPr>
          <p:nvPr>
            <p:ph type="title"/>
          </p:nvPr>
        </p:nvSpPr>
        <p:spPr>
          <a:xfrm>
            <a:off x="0" y="0"/>
            <a:ext cx="12193200" cy="1263600"/>
          </a:xfrm>
          <a:solidFill>
            <a:srgbClr val="49B34F"/>
          </a:solidFill>
        </p:spPr>
        <p:txBody>
          <a:bodyPr>
            <a:normAutofit/>
          </a:bodyPr>
          <a:lstStyle/>
          <a:p>
            <a:r>
              <a:rPr lang="en-GB" sz="4000" dirty="0" smtClean="0"/>
              <a:t>	</a:t>
            </a:r>
            <a:r>
              <a:rPr lang="en-GB" sz="4000" dirty="0" smtClean="0">
                <a:solidFill>
                  <a:schemeClr val="bg1"/>
                </a:solidFill>
                <a:latin typeface="Lexend Medium" pitchFamily="2" charset="0"/>
              </a:rPr>
              <a:t>What can DNA from poo really do?</a:t>
            </a:r>
            <a:endParaRPr lang="en-GB" sz="4000" dirty="0">
              <a:solidFill>
                <a:schemeClr val="bg1"/>
              </a:solidFill>
              <a:latin typeface="Lexend Medium" pitchFamily="2" charset="0"/>
            </a:endParaRPr>
          </a:p>
        </p:txBody>
      </p:sp>
      <p:sp>
        <p:nvSpPr>
          <p:cNvPr id="9" name="TextBox 8"/>
          <p:cNvSpPr txBox="1"/>
          <p:nvPr/>
        </p:nvSpPr>
        <p:spPr>
          <a:xfrm>
            <a:off x="9572625" y="6442998"/>
            <a:ext cx="2619375" cy="369332"/>
          </a:xfrm>
          <a:prstGeom prst="rect">
            <a:avLst/>
          </a:prstGeom>
          <a:noFill/>
        </p:spPr>
        <p:txBody>
          <a:bodyPr wrap="square" rtlCol="0">
            <a:spAutoFit/>
          </a:bodyPr>
          <a:lstStyle/>
          <a:p>
            <a:pPr algn="r"/>
            <a:r>
              <a:rPr lang="en-GB" b="1" dirty="0" smtClean="0">
                <a:latin typeface="Roboto Condensed" panose="02000000000000000000" pitchFamily="2" charset="0"/>
                <a:ea typeface="Roboto Condensed" panose="02000000000000000000" pitchFamily="2" charset="0"/>
              </a:rPr>
              <a:t>yourgenome.org</a:t>
            </a:r>
            <a:endParaRPr lang="en-GB" b="1" dirty="0">
              <a:latin typeface="Roboto Condensed" panose="02000000000000000000" pitchFamily="2" charset="0"/>
              <a:ea typeface="Roboto Condensed" panose="02000000000000000000" pitchFamily="2"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22000" y="-6400"/>
            <a:ext cx="1270000" cy="1270000"/>
          </a:xfrm>
          <a:prstGeom prst="rect">
            <a:avLst/>
          </a:prstGeom>
        </p:spPr>
      </p:pic>
      <p:sp>
        <p:nvSpPr>
          <p:cNvPr id="6" name="Rectangle 5"/>
          <p:cNvSpPr/>
          <p:nvPr/>
        </p:nvSpPr>
        <p:spPr>
          <a:xfrm flipH="1">
            <a:off x="462454" y="1541646"/>
            <a:ext cx="5002925" cy="5002925"/>
          </a:xfrm>
          <a:prstGeom prst="rect">
            <a:avLst/>
          </a:prstGeom>
          <a:blipFill>
            <a:blip r:embed="rId5"/>
            <a:srcRect/>
            <a:stretch>
              <a:fillRect l="-8405" t="220" r="-41437" b="-2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ontent Placeholder 2"/>
          <p:cNvSpPr>
            <a:spLocks noGrp="1"/>
          </p:cNvSpPr>
          <p:nvPr>
            <p:ph idx="1"/>
          </p:nvPr>
        </p:nvSpPr>
        <p:spPr>
          <a:xfrm>
            <a:off x="5726961" y="1541646"/>
            <a:ext cx="5659890" cy="4351338"/>
          </a:xfrm>
        </p:spPr>
        <p:txBody>
          <a:bodyPr>
            <a:normAutofit/>
          </a:bodyPr>
          <a:lstStyle/>
          <a:p>
            <a:pPr marL="0" indent="0">
              <a:buNone/>
            </a:pPr>
            <a:r>
              <a:rPr lang="en-GB" sz="3200" dirty="0" smtClean="0">
                <a:latin typeface="Lexend" pitchFamily="2" charset="0"/>
              </a:rPr>
              <a:t>DNA from otter spraint can be analysed to identify individual otters.</a:t>
            </a:r>
          </a:p>
          <a:p>
            <a:pPr marL="0" indent="0">
              <a:buNone/>
            </a:pPr>
            <a:endParaRPr lang="en-GB" sz="3200" dirty="0">
              <a:latin typeface="Lexend" pitchFamily="2" charset="0"/>
            </a:endParaRPr>
          </a:p>
          <a:p>
            <a:pPr marL="0" indent="0">
              <a:buNone/>
            </a:pPr>
            <a:r>
              <a:rPr lang="en-GB" sz="3200" dirty="0" smtClean="0">
                <a:latin typeface="Lexend" pitchFamily="2" charset="0"/>
              </a:rPr>
              <a:t>This can be used to estimate the number of otters in one area.</a:t>
            </a:r>
            <a:endParaRPr lang="en-GB" sz="3200" dirty="0">
              <a:latin typeface="Lexend" pitchFamily="2" charset="0"/>
            </a:endParaRPr>
          </a:p>
        </p:txBody>
      </p:sp>
    </p:spTree>
    <p:extLst>
      <p:ext uri="{BB962C8B-B14F-4D97-AF65-F5344CB8AC3E}">
        <p14:creationId xmlns:p14="http://schemas.microsoft.com/office/powerpoint/2010/main" val="130206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663</TotalTime>
  <Words>700</Words>
  <Application>Microsoft Office PowerPoint</Application>
  <PresentationFormat>Widescreen</PresentationFormat>
  <Paragraphs>91</Paragraphs>
  <Slides>10</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Lexend</vt:lpstr>
      <vt:lpstr>Lexend ExtLt</vt:lpstr>
      <vt:lpstr>Lexend Light</vt:lpstr>
      <vt:lpstr>Lexend Medium</vt:lpstr>
      <vt:lpstr>Roboto Condensed</vt:lpstr>
      <vt:lpstr>Office Theme</vt:lpstr>
      <vt:lpstr>Whose Poo?</vt:lpstr>
      <vt:lpstr> What is it?</vt:lpstr>
      <vt:lpstr> Whose poo?</vt:lpstr>
      <vt:lpstr> Whose poo?</vt:lpstr>
      <vt:lpstr> Whose poo?</vt:lpstr>
      <vt:lpstr> What do you think poo can tell us?</vt:lpstr>
      <vt:lpstr> What is DNA?</vt:lpstr>
      <vt:lpstr> What can DNA from poo really do?</vt:lpstr>
      <vt:lpstr> What can DNA from poo really do?</vt:lpstr>
      <vt:lpstr> All living things have DNA</vt:lpstr>
    </vt:vector>
  </TitlesOfParts>
  <Company>WTSI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Classify!</dc:title>
  <dc:creator>Sam Shingles</dc:creator>
  <cp:lastModifiedBy>Sam Shingles</cp:lastModifiedBy>
  <cp:revision>31</cp:revision>
  <dcterms:created xsi:type="dcterms:W3CDTF">2024-07-03T13:28:57Z</dcterms:created>
  <dcterms:modified xsi:type="dcterms:W3CDTF">2025-01-06T15:32:01Z</dcterms:modified>
</cp:coreProperties>
</file>