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slideLayouts/slideLayout10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84" r:id="rId1"/>
    <p:sldMasterId id="2147483678" r:id="rId2"/>
    <p:sldMasterId id="2147483682" r:id="rId3"/>
  </p:sldMasterIdLst>
  <p:notesMasterIdLst>
    <p:notesMasterId r:id="rId27"/>
  </p:notesMasterIdLst>
  <p:handoutMasterIdLst>
    <p:handoutMasterId r:id="rId28"/>
  </p:handoutMasterIdLst>
  <p:sldIdLst>
    <p:sldId id="351" r:id="rId4"/>
    <p:sldId id="342" r:id="rId5"/>
    <p:sldId id="377" r:id="rId6"/>
    <p:sldId id="353" r:id="rId7"/>
    <p:sldId id="372" r:id="rId8"/>
    <p:sldId id="358" r:id="rId9"/>
    <p:sldId id="355" r:id="rId10"/>
    <p:sldId id="359" r:id="rId11"/>
    <p:sldId id="375" r:id="rId12"/>
    <p:sldId id="362" r:id="rId13"/>
    <p:sldId id="361" r:id="rId14"/>
    <p:sldId id="363" r:id="rId15"/>
    <p:sldId id="364" r:id="rId16"/>
    <p:sldId id="365" r:id="rId17"/>
    <p:sldId id="366" r:id="rId18"/>
    <p:sldId id="356" r:id="rId19"/>
    <p:sldId id="374" r:id="rId20"/>
    <p:sldId id="368" r:id="rId21"/>
    <p:sldId id="369" r:id="rId22"/>
    <p:sldId id="370" r:id="rId23"/>
    <p:sldId id="371" r:id="rId24"/>
    <p:sldId id="354" r:id="rId25"/>
    <p:sldId id="376" r:id="rId2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9F0DB"/>
    <a:srgbClr val="FFFFE5"/>
    <a:srgbClr val="EBFCFF"/>
    <a:srgbClr val="FFFCF3"/>
    <a:srgbClr val="CCCC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379"/>
    <p:restoredTop sz="73529" autoAdjust="0"/>
  </p:normalViewPr>
  <p:slideViewPr>
    <p:cSldViewPr snapToGrid="0" snapToObjects="1">
      <p:cViewPr varScale="1">
        <p:scale>
          <a:sx n="55" d="100"/>
          <a:sy n="55" d="100"/>
        </p:scale>
        <p:origin x="1164" y="44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113" d="100"/>
          <a:sy n="113" d="100"/>
        </p:scale>
        <p:origin x="5248" y="17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tableStyles" Target="tableStyle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theme" Target="theme/theme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8982FA74-1866-8548-BF17-D65CEF70A0C5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98993BB-6969-7A40-A0F7-290471123F18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3519CFF-BE8F-EA49-915C-0CC56A1B0F2F}" type="datetimeFigureOut">
              <a:rPr lang="en-US" smtClean="0"/>
              <a:t>9/3/2024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6D5158B-8460-1E4E-A5F2-44ED31A778AF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4B85D6A-44FC-1747-8D5A-9690DD03E5B1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95F142D-CD5E-3347-8BDE-044378E519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053159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D0D539-60D7-B641-A5CC-CDC46758A6CF}" type="datetimeFigureOut">
              <a:rPr lang="en-US" smtClean="0"/>
              <a:t>9/3/2024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20C2A22-CC90-0C46-AF30-D1E9E4E056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07949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0C2A22-CC90-0C46-AF30-D1E9E4E0560F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651074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0C2A22-CC90-0C46-AF30-D1E9E4E0560F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527391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0C2A22-CC90-0C46-AF30-D1E9E4E0560F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478944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0C2A22-CC90-0C46-AF30-D1E9E4E0560F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316973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Notes</a:t>
            </a:r>
            <a:r>
              <a:rPr lang="en-GB" dirty="0"/>
              <a:t>: </a:t>
            </a:r>
          </a:p>
          <a:p>
            <a:r>
              <a:rPr lang="en-GB" dirty="0"/>
              <a:t>Store the photo of your invertebrate somewhere you will be </a:t>
            </a:r>
            <a:r>
              <a:rPr lang="en-GB" dirty="0" smtClean="0"/>
              <a:t>able </a:t>
            </a:r>
            <a:r>
              <a:rPr lang="en-GB" dirty="0"/>
              <a:t>to find it again!</a:t>
            </a:r>
          </a:p>
          <a:p>
            <a:r>
              <a:rPr lang="en-GB" dirty="0"/>
              <a:t>Please use</a:t>
            </a:r>
            <a:r>
              <a:rPr lang="en-GB" baseline="0" dirty="0"/>
              <a:t> the standardised method of naming samples and ensure that there aren’t 2 samples with the same sample name </a:t>
            </a:r>
            <a:endParaRPr lang="en-GB" dirty="0"/>
          </a:p>
          <a:p>
            <a:r>
              <a:rPr lang="en-GB" dirty="0"/>
              <a:t>Google Maps will give co-ordinates for a location, as will any device with GPS</a:t>
            </a:r>
          </a:p>
          <a:p>
            <a:r>
              <a:rPr lang="en-GB" dirty="0"/>
              <a:t>The Field Study Council guides are helpful in preliminary identification of invertebrates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0C2A22-CC90-0C46-AF30-D1E9E4E0560F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034297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0C2A22-CC90-0C46-AF30-D1E9E4E0560F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88630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Observation: It is widely accepted that the number of insects is declining.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0C2A22-CC90-0C46-AF30-D1E9E4E0560F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929947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Fitting Barcoding for beginners to the scientific method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0C2A22-CC90-0C46-AF30-D1E9E4E0560F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446306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0C2A22-CC90-0C46-AF30-D1E9E4E0560F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379760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PPE </a:t>
            </a:r>
            <a:r>
              <a:rPr lang="en-GB" dirty="0"/>
              <a:t>used will include goggles</a:t>
            </a:r>
            <a:r>
              <a:rPr lang="en-GB" baseline="0" dirty="0"/>
              <a:t> and </a:t>
            </a:r>
            <a:r>
              <a:rPr lang="en-GB" baseline="0" dirty="0" smtClean="0"/>
              <a:t>safety glasses</a:t>
            </a:r>
            <a:endParaRPr lang="en-GB" baseline="0" dirty="0"/>
          </a:p>
          <a:p>
            <a:endParaRPr lang="en-GB" baseline="0" dirty="0"/>
          </a:p>
          <a:p>
            <a:pPr marL="0" indent="0">
              <a:buNone/>
            </a:pPr>
            <a:r>
              <a:rPr lang="en-GB" baseline="0" dirty="0"/>
              <a:t>You can talk about </a:t>
            </a:r>
            <a:r>
              <a:rPr lang="en-GB" dirty="0"/>
              <a:t>how risk assessments have been completed too if you like</a:t>
            </a:r>
          </a:p>
          <a:p>
            <a:endParaRPr lang="en-GB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i="1" dirty="0"/>
              <a:t>ADD: For example, in the DNA extraction, you are not using anything classed as hazardous, but should wear gloves to avoid contaminating the sample with your DNA.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0C2A22-CC90-0C46-AF30-D1E9E4E0560F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791345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 smtClean="0"/>
              <a:t>ADD</a:t>
            </a:r>
            <a:r>
              <a:rPr lang="en-GB" dirty="0"/>
              <a:t>: </a:t>
            </a:r>
            <a:r>
              <a:rPr lang="en-GB" i="1" dirty="0"/>
              <a:t>For example, in the DNA extraction, TOP TIPS include:</a:t>
            </a:r>
          </a:p>
          <a:p>
            <a:pPr>
              <a:buFontTx/>
              <a:buChar char="-"/>
            </a:pPr>
            <a:r>
              <a:rPr lang="en-GB" i="1" dirty="0"/>
              <a:t>Using a small amount of sample</a:t>
            </a:r>
          </a:p>
          <a:p>
            <a:pPr>
              <a:buFontTx/>
              <a:buChar char="-"/>
            </a:pPr>
            <a:r>
              <a:rPr lang="en-GB" i="1" dirty="0"/>
              <a:t>Thoroughly grinding the tissue </a:t>
            </a:r>
          </a:p>
          <a:p>
            <a:pPr>
              <a:buFontTx/>
              <a:buChar char="-"/>
            </a:pPr>
            <a:r>
              <a:rPr lang="en-GB" i="1" dirty="0"/>
              <a:t>Making sure Chelex is not transferred after centrifugation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0C2A22-CC90-0C46-AF30-D1E9E4E0560F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909639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 smtClean="0"/>
              <a:t>ADD</a:t>
            </a:r>
            <a:r>
              <a:rPr lang="en-GB" dirty="0"/>
              <a:t>: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i="1" dirty="0"/>
              <a:t>For example, in the DNA extraction, the volumes, reagents, timings, temperature of incubation and speed of centrifugation are specified to increase precision.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0C2A22-CC90-0C46-AF30-D1E9E4E0560F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99775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svg"/><Relationship Id="rId5" Type="http://schemas.openxmlformats.org/officeDocument/2006/relationships/image" Target="../media/image3.png"/><Relationship Id="rId4" Type="http://schemas.openxmlformats.org/officeDocument/2006/relationships/image" Target="../media/image2.jpg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itle Placeholder 1">
            <a:extLst>
              <a:ext uri="{FF2B5EF4-FFF2-40B4-BE49-F238E27FC236}">
                <a16:creationId xmlns:a16="http://schemas.microsoft.com/office/drawing/2014/main" id="{4BB0A620-6018-9B4B-98C6-C51CC6A1CDF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75312" y="2530157"/>
            <a:ext cx="6080760" cy="1325563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>
              <a:lnSpc>
                <a:spcPct val="80000"/>
              </a:lnSpc>
              <a:defRPr sz="4500" b="1" i="0" spc="-15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 b="1" i="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divider title</a:t>
            </a:r>
            <a:endParaRPr lang="en-GB" dirty="0">
              <a:effectLst/>
              <a:latin typeface="Helvetica Neue LT Std" panose="020B0604020202020204" pitchFamily="34" charset="0"/>
            </a:endParaRPr>
          </a:p>
        </p:txBody>
      </p:sp>
      <p:sp>
        <p:nvSpPr>
          <p:cNvPr id="7" name="Text Placeholder 9">
            <a:extLst>
              <a:ext uri="{FF2B5EF4-FFF2-40B4-BE49-F238E27FC236}">
                <a16:creationId xmlns:a16="http://schemas.microsoft.com/office/drawing/2014/main" id="{ADC39AE6-3699-4D47-8CAA-F61756357C6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75312" y="4926511"/>
            <a:ext cx="6080760" cy="542953"/>
          </a:xfrm>
          <a:prstGeom prst="rect">
            <a:avLst/>
          </a:prstGeom>
        </p:spPr>
        <p:txBody>
          <a:bodyPr tIns="0" bIns="90000" anchor="t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="0" i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Copy</a:t>
            </a:r>
          </a:p>
        </p:txBody>
      </p:sp>
    </p:spTree>
    <p:extLst>
      <p:ext uri="{BB962C8B-B14F-4D97-AF65-F5344CB8AC3E}">
        <p14:creationId xmlns:p14="http://schemas.microsoft.com/office/powerpoint/2010/main" val="8543048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073196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achers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B6ED6E-6AF2-D840-9CF1-CFC5D2839E5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B628ECA-D454-474F-8AC2-D5674DBBDA5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0176" y="2021302"/>
            <a:ext cx="11236511" cy="4381200"/>
          </a:xfrm>
          <a:prstGeom prst="rect">
            <a:avLst/>
          </a:prstGeom>
        </p:spPr>
        <p:txBody>
          <a:bodyPr tIns="90000"/>
          <a:lstStyle>
            <a:lvl1pPr>
              <a:spcBef>
                <a:spcPts val="2000"/>
              </a:spcBef>
              <a:buClr>
                <a:schemeClr val="tx2"/>
              </a:buClr>
              <a:defRPr sz="2000"/>
            </a:lvl1pPr>
            <a:lvl2pPr>
              <a:spcBef>
                <a:spcPts val="2000"/>
              </a:spcBef>
              <a:buClr>
                <a:schemeClr val="tx2"/>
              </a:buClr>
              <a:defRPr sz="1800"/>
            </a:lvl2pPr>
            <a:lvl3pPr>
              <a:spcBef>
                <a:spcPts val="2000"/>
              </a:spcBef>
              <a:buClr>
                <a:schemeClr val="tx2"/>
              </a:buClr>
              <a:defRPr sz="1600"/>
            </a:lvl3pPr>
            <a:lvl4pPr>
              <a:spcBef>
                <a:spcPts val="2000"/>
              </a:spcBef>
              <a:buClr>
                <a:schemeClr val="tx2"/>
              </a:buClr>
              <a:defRPr sz="1400"/>
            </a:lvl4pPr>
            <a:lvl5pPr>
              <a:spcBef>
                <a:spcPts val="2000"/>
              </a:spcBef>
              <a:buClr>
                <a:schemeClr val="tx2"/>
              </a:buClr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6581296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ude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B6ED6E-6AF2-D840-9CF1-CFC5D2839E5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B628ECA-D454-474F-8AC2-D5674DBBDA5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0176" y="2021302"/>
            <a:ext cx="11236511" cy="4381200"/>
          </a:xfrm>
          <a:prstGeom prst="rect">
            <a:avLst/>
          </a:prstGeom>
        </p:spPr>
        <p:txBody>
          <a:bodyPr tIns="90000"/>
          <a:lstStyle>
            <a:lvl1pPr>
              <a:spcBef>
                <a:spcPts val="2000"/>
              </a:spcBef>
              <a:buClr>
                <a:schemeClr val="accent5"/>
              </a:buClr>
              <a:defRPr sz="2000"/>
            </a:lvl1pPr>
            <a:lvl2pPr>
              <a:spcBef>
                <a:spcPts val="2000"/>
              </a:spcBef>
              <a:buClr>
                <a:schemeClr val="accent5"/>
              </a:buClr>
              <a:defRPr sz="1800"/>
            </a:lvl2pPr>
            <a:lvl3pPr>
              <a:spcBef>
                <a:spcPts val="2000"/>
              </a:spcBef>
              <a:buClr>
                <a:schemeClr val="accent5"/>
              </a:buClr>
              <a:defRPr sz="1600"/>
            </a:lvl3pPr>
            <a:lvl4pPr>
              <a:spcBef>
                <a:spcPts val="2000"/>
              </a:spcBef>
              <a:buClr>
                <a:schemeClr val="accent5"/>
              </a:buClr>
              <a:defRPr/>
            </a:lvl4pPr>
            <a:lvl5pPr>
              <a:spcBef>
                <a:spcPts val="2000"/>
              </a:spcBef>
              <a:buClr>
                <a:schemeClr val="accent5"/>
              </a:buClr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9729598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B6BF0B3-F8DE-7F4B-AC41-5BC6B6E7BF7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80176" y="2021304"/>
            <a:ext cx="5400000" cy="4381200"/>
          </a:xfrm>
          <a:prstGeom prst="rect">
            <a:avLst/>
          </a:prstGeom>
        </p:spPr>
        <p:txBody>
          <a:bodyPr tIns="90000"/>
          <a:lstStyle>
            <a:lvl1pPr>
              <a:spcBef>
                <a:spcPts val="2000"/>
              </a:spcBef>
              <a:defRPr sz="2000"/>
            </a:lvl1pPr>
            <a:lvl2pPr>
              <a:spcBef>
                <a:spcPts val="2000"/>
              </a:spcBef>
              <a:defRPr sz="1800"/>
            </a:lvl2pPr>
            <a:lvl3pPr>
              <a:spcBef>
                <a:spcPts val="2000"/>
              </a:spcBef>
              <a:defRPr sz="1600"/>
            </a:lvl3pPr>
            <a:lvl4pPr>
              <a:spcBef>
                <a:spcPts val="2000"/>
              </a:spcBef>
              <a:defRPr/>
            </a:lvl4pPr>
            <a:lvl5pPr>
              <a:spcBef>
                <a:spcPts val="2000"/>
              </a:spcBef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5F9C71AB-91D9-A741-AAF8-3120F767997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75311" y="951055"/>
            <a:ext cx="11241377" cy="954722"/>
          </a:xfrm>
        </p:spPr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FA75C259-4C64-C747-A1CA-ABE536AC6C8E}"/>
              </a:ext>
            </a:extLst>
          </p:cNvPr>
          <p:cNvSpPr>
            <a:spLocks noGrp="1"/>
          </p:cNvSpPr>
          <p:nvPr>
            <p:ph sz="half" idx="18"/>
          </p:nvPr>
        </p:nvSpPr>
        <p:spPr>
          <a:xfrm>
            <a:off x="6316687" y="2021304"/>
            <a:ext cx="5400000" cy="4381200"/>
          </a:xfrm>
          <a:prstGeom prst="rect">
            <a:avLst/>
          </a:prstGeom>
        </p:spPr>
        <p:txBody>
          <a:bodyPr tIns="90000"/>
          <a:lstStyle>
            <a:lvl1pPr>
              <a:spcBef>
                <a:spcPts val="2000"/>
              </a:spcBef>
              <a:defRPr sz="2000"/>
            </a:lvl1pPr>
            <a:lvl2pPr>
              <a:spcBef>
                <a:spcPts val="2000"/>
              </a:spcBef>
              <a:defRPr sz="1800"/>
            </a:lvl2pPr>
            <a:lvl3pPr>
              <a:spcBef>
                <a:spcPts val="2000"/>
              </a:spcBef>
              <a:defRPr sz="1600"/>
            </a:lvl3pPr>
            <a:lvl4pPr>
              <a:spcBef>
                <a:spcPts val="2000"/>
              </a:spcBef>
              <a:defRPr/>
            </a:lvl4pPr>
            <a:lvl5pPr>
              <a:spcBef>
                <a:spcPts val="2000"/>
              </a:spcBef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4638363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1">
            <a:extLst>
              <a:ext uri="{FF2B5EF4-FFF2-40B4-BE49-F238E27FC236}">
                <a16:creationId xmlns:a16="http://schemas.microsoft.com/office/drawing/2014/main" id="{39F549FB-18B1-744E-8702-3E4C3A03148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75311" y="951055"/>
            <a:ext cx="11241377" cy="954722"/>
          </a:xfrm>
        </p:spPr>
        <p:txBody>
          <a:bodyPr/>
          <a:lstStyle/>
          <a:p>
            <a:r>
              <a:rPr lang="en-US"/>
              <a:t>title</a:t>
            </a:r>
          </a:p>
        </p:txBody>
      </p:sp>
    </p:spTree>
    <p:extLst>
      <p:ext uri="{BB962C8B-B14F-4D97-AF65-F5344CB8AC3E}">
        <p14:creationId xmlns:p14="http://schemas.microsoft.com/office/powerpoint/2010/main" val="27051488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582587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osing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B6ED6E-6AF2-D840-9CF1-CFC5D2839E5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B628ECA-D454-474F-8AC2-D5674DBBDA5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0176" y="2021302"/>
            <a:ext cx="11236511" cy="2930922"/>
          </a:xfrm>
          <a:prstGeom prst="rect">
            <a:avLst/>
          </a:prstGeom>
        </p:spPr>
        <p:txBody>
          <a:bodyPr tIns="90000"/>
          <a:lstStyle>
            <a:lvl1pPr marL="0" indent="0">
              <a:spcBef>
                <a:spcPts val="2000"/>
              </a:spcBef>
              <a:buClr>
                <a:schemeClr val="accent5"/>
              </a:buClr>
              <a:buNone/>
              <a:defRPr sz="2000"/>
            </a:lvl1pPr>
            <a:lvl2pPr marL="7938" indent="0">
              <a:spcBef>
                <a:spcPts val="2000"/>
              </a:spcBef>
              <a:buClr>
                <a:schemeClr val="accent5"/>
              </a:buClr>
              <a:buNone/>
              <a:defRPr sz="1800"/>
            </a:lvl2pPr>
            <a:lvl3pPr marL="0" indent="0">
              <a:spcBef>
                <a:spcPts val="2000"/>
              </a:spcBef>
              <a:buClr>
                <a:schemeClr val="accent5"/>
              </a:buClr>
              <a:buNone/>
              <a:defRPr sz="1600"/>
            </a:lvl3pPr>
            <a:lvl4pPr marL="0" indent="0">
              <a:spcBef>
                <a:spcPts val="2000"/>
              </a:spcBef>
              <a:buClr>
                <a:schemeClr val="accent5"/>
              </a:buClr>
              <a:buNone/>
              <a:defRPr/>
            </a:lvl4pPr>
            <a:lvl5pPr marL="0" indent="0">
              <a:spcBef>
                <a:spcPts val="2000"/>
              </a:spcBef>
              <a:buClr>
                <a:schemeClr val="accent5"/>
              </a:buClr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60CC6183-E74C-D5D0-EB6E-C9C29405D4FF}"/>
              </a:ext>
            </a:extLst>
          </p:cNvPr>
          <p:cNvGrpSpPr/>
          <p:nvPr userDrawn="1"/>
        </p:nvGrpSpPr>
        <p:grpSpPr>
          <a:xfrm>
            <a:off x="435582" y="5351227"/>
            <a:ext cx="11614978" cy="1111436"/>
            <a:chOff x="435582" y="4362596"/>
            <a:chExt cx="11614978" cy="1111436"/>
          </a:xfrm>
        </p:grpSpPr>
        <p:pic>
          <p:nvPicPr>
            <p:cNvPr id="7" name="Graphic 6">
              <a:extLst>
                <a:ext uri="{FF2B5EF4-FFF2-40B4-BE49-F238E27FC236}">
                  <a16:creationId xmlns:a16="http://schemas.microsoft.com/office/drawing/2014/main" id="{A9E05AAA-81E4-26CD-DD41-D845D8A93DC0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tretch>
              <a:fillRect/>
            </a:stretch>
          </p:blipFill>
          <p:spPr>
            <a:xfrm>
              <a:off x="435582" y="4544079"/>
              <a:ext cx="2691526" cy="804425"/>
            </a:xfrm>
            <a:prstGeom prst="rect">
              <a:avLst/>
            </a:prstGeom>
          </p:spPr>
        </p:pic>
        <p:pic>
          <p:nvPicPr>
            <p:cNvPr id="8" name="Picture 7" descr="A close-up of a logo&#10;&#10;Description automatically generated">
              <a:extLst>
                <a:ext uri="{FF2B5EF4-FFF2-40B4-BE49-F238E27FC236}">
                  <a16:creationId xmlns:a16="http://schemas.microsoft.com/office/drawing/2014/main" id="{93B1429B-A87D-C21E-8A71-DBE368F61E4E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>
              <a:alphaModFix/>
            </a:blip>
            <a:stretch>
              <a:fillRect/>
            </a:stretch>
          </p:blipFill>
          <p:spPr>
            <a:xfrm>
              <a:off x="6740364" y="4362596"/>
              <a:ext cx="5310196" cy="1111436"/>
            </a:xfrm>
            <a:prstGeom prst="rect">
              <a:avLst/>
            </a:prstGeom>
          </p:spPr>
        </p:pic>
        <p:pic>
          <p:nvPicPr>
            <p:cNvPr id="9" name="Graphic 8">
              <a:extLst>
                <a:ext uri="{FF2B5EF4-FFF2-40B4-BE49-F238E27FC236}">
                  <a16:creationId xmlns:a16="http://schemas.microsoft.com/office/drawing/2014/main" id="{8DA9F3E7-74F4-B9D6-48BE-5A0AAD7B55D3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xmlns="" r:embed="rId6"/>
                </a:ext>
              </a:extLst>
            </a:blip>
            <a:stretch>
              <a:fillRect/>
            </a:stretch>
          </p:blipFill>
          <p:spPr>
            <a:xfrm>
              <a:off x="3860024" y="4527569"/>
              <a:ext cx="2394193" cy="82289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3095028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ver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428162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ssion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Placeholder 1">
            <a:extLst>
              <a:ext uri="{FF2B5EF4-FFF2-40B4-BE49-F238E27FC236}">
                <a16:creationId xmlns:a16="http://schemas.microsoft.com/office/drawing/2014/main" id="{FEF70482-B8CE-4942-8769-197FC3B6451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75312" y="1873326"/>
            <a:ext cx="7092437" cy="2045531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>
              <a:lnSpc>
                <a:spcPct val="100000"/>
              </a:lnSpc>
              <a:defRPr sz="6200" b="1" i="0" spc="0">
                <a:solidFill>
                  <a:schemeClr val="bg1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GB" b="1" i="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Title for</a:t>
            </a:r>
            <a:br>
              <a:rPr lang="en-GB" b="1" i="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b="1" i="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the session</a:t>
            </a:r>
            <a:endParaRPr lang="en-GB" dirty="0">
              <a:effectLst/>
              <a:latin typeface="Helvetica Neue LT Std" panose="020B0604020202020204" pitchFamily="34" charset="0"/>
            </a:endParaRPr>
          </a:p>
        </p:txBody>
      </p:sp>
      <p:sp>
        <p:nvSpPr>
          <p:cNvPr id="7" name="Text Placeholder 9">
            <a:extLst>
              <a:ext uri="{FF2B5EF4-FFF2-40B4-BE49-F238E27FC236}">
                <a16:creationId xmlns:a16="http://schemas.microsoft.com/office/drawing/2014/main" id="{B24937F4-834D-AEB5-0276-3EF005EFDB3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75312" y="361855"/>
            <a:ext cx="2008006" cy="1633397"/>
          </a:xfrm>
          <a:prstGeom prst="rect">
            <a:avLst/>
          </a:prstGeom>
        </p:spPr>
        <p:txBody>
          <a:bodyPr wrap="square" tIns="46800" bIns="46800" anchor="t" anchorCtr="0">
            <a:spAutoFit/>
          </a:bodyPr>
          <a:lstStyle>
            <a:lvl1pPr>
              <a:lnSpc>
                <a:spcPct val="100000"/>
              </a:lnSpc>
              <a:spcBef>
                <a:spcPts val="0"/>
              </a:spcBef>
              <a:buNone/>
              <a:defRPr sz="10000" b="1" i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01</a:t>
            </a:r>
          </a:p>
        </p:txBody>
      </p:sp>
    </p:spTree>
    <p:extLst>
      <p:ext uri="{BB962C8B-B14F-4D97-AF65-F5344CB8AC3E}">
        <p14:creationId xmlns:p14="http://schemas.microsoft.com/office/powerpoint/2010/main" val="15626358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9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167C4F3-F8CD-1E4F-9F4F-AFF0FBABDF0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80176" y="2021304"/>
            <a:ext cx="11236511" cy="3471815"/>
          </a:xfrm>
          <a:prstGeom prst="rect">
            <a:avLst/>
          </a:prstGeom>
        </p:spPr>
        <p:txBody>
          <a:bodyPr vert="horz" lIns="91440" tIns="90000" rIns="91440" bIns="90000" rtlCol="0">
            <a:normAutofit/>
          </a:bodyPr>
          <a:lstStyle/>
          <a:p>
            <a:pPr lvl="0"/>
            <a:r>
              <a:rPr lang="en-US"/>
              <a:t>Copy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EEE1339-DC47-AF47-A64F-7D5F2C9877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5311" y="951055"/>
            <a:ext cx="11241377" cy="954722"/>
          </a:xfrm>
          <a:prstGeom prst="rect">
            <a:avLst/>
          </a:prstGeom>
        </p:spPr>
        <p:txBody>
          <a:bodyPr vert="horz" lIns="91440" tIns="0" rIns="91440" bIns="45720" rtlCol="0" anchor="t">
            <a:normAutofit/>
          </a:bodyPr>
          <a:lstStyle/>
          <a:p>
            <a:r>
              <a:rPr lang="en-US"/>
              <a:t>title</a:t>
            </a:r>
          </a:p>
        </p:txBody>
      </p:sp>
    </p:spTree>
    <p:extLst>
      <p:ext uri="{BB962C8B-B14F-4D97-AF65-F5344CB8AC3E}">
        <p14:creationId xmlns:p14="http://schemas.microsoft.com/office/powerpoint/2010/main" val="40606589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86" r:id="rId2"/>
    <p:sldLayoutId id="2147483692" r:id="rId3"/>
    <p:sldLayoutId id="2147483688" r:id="rId4"/>
    <p:sldLayoutId id="2147483690" r:id="rId5"/>
    <p:sldLayoutId id="2147483691" r:id="rId6"/>
    <p:sldLayoutId id="2147483693" r:id="rId7"/>
    <p:sldLayoutId id="2147483694" r:id="rId8"/>
  </p:sldLayoutIdLst>
  <p:hf hdr="0"/>
  <p:txStyles>
    <p:titleStyle>
      <a:lvl1pPr algn="l" defTabSz="914400" rtl="0" eaLnBrk="1" latinLnBrk="0" hangingPunct="1">
        <a:lnSpc>
          <a:spcPct val="80000"/>
        </a:lnSpc>
        <a:spcBef>
          <a:spcPct val="0"/>
        </a:spcBef>
        <a:buNone/>
        <a:defRPr sz="3500" b="1" i="0" kern="1200" cap="none" spc="-15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85738" indent="-185738" algn="l" defTabSz="914400" rtl="0" eaLnBrk="1" latinLnBrk="0" hangingPunct="1">
        <a:lnSpc>
          <a:spcPct val="100000"/>
        </a:lnSpc>
        <a:spcBef>
          <a:spcPts val="2000"/>
        </a:spcBef>
        <a:buFont typeface="Arial" panose="020B0604020202020204" pitchFamily="34" charset="0"/>
        <a:buChar char="•"/>
        <a:tabLst/>
        <a:defRPr sz="20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185738" indent="-177800" algn="l" defTabSz="914400" rtl="0" eaLnBrk="1" latinLnBrk="0" hangingPunct="1">
        <a:lnSpc>
          <a:spcPct val="100000"/>
        </a:lnSpc>
        <a:spcBef>
          <a:spcPts val="2000"/>
        </a:spcBef>
        <a:buFont typeface="Arial" panose="020B0604020202020204" pitchFamily="34" charset="0"/>
        <a:buChar char="•"/>
        <a:tabLst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85738" indent="-185738" algn="l" defTabSz="914400" rtl="0" eaLnBrk="1" latinLnBrk="0" hangingPunct="1">
        <a:lnSpc>
          <a:spcPct val="100000"/>
        </a:lnSpc>
        <a:spcBef>
          <a:spcPts val="2000"/>
        </a:spcBef>
        <a:buFont typeface="Arial" panose="020B0604020202020204" pitchFamily="34" charset="0"/>
        <a:buChar char="•"/>
        <a:tabLst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85738" indent="-185738" algn="l" defTabSz="914400" rtl="0" eaLnBrk="1" latinLnBrk="0" hangingPunct="1">
        <a:lnSpc>
          <a:spcPct val="100000"/>
        </a:lnSpc>
        <a:spcBef>
          <a:spcPts val="2000"/>
        </a:spcBef>
        <a:buFont typeface="Arial" panose="020B0604020202020204" pitchFamily="34" charset="0"/>
        <a:buChar char="•"/>
        <a:tabLst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85738" indent="-185738" algn="l" defTabSz="914400" rtl="0" eaLnBrk="1" latinLnBrk="0" hangingPunct="1">
        <a:lnSpc>
          <a:spcPct val="100000"/>
        </a:lnSpc>
        <a:spcBef>
          <a:spcPts val="2000"/>
        </a:spcBef>
        <a:buFont typeface="Arial" panose="020B0604020202020204" pitchFamily="34" charset="0"/>
        <a:buChar char="•"/>
        <a:tabLst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ED50090A-3BF6-2A47-5049-276561A5CF96}"/>
              </a:ext>
            </a:extLst>
          </p:cNvPr>
          <p:cNvSpPr/>
          <p:nvPr userDrawn="1"/>
        </p:nvSpPr>
        <p:spPr>
          <a:xfrm flipV="1">
            <a:off x="-4437" y="4237200"/>
            <a:ext cx="12192000" cy="2620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21413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en-GB" sz="4400" b="1" i="0" kern="1200" smtClean="0">
          <a:solidFill>
            <a:schemeClr val="bg1"/>
          </a:solidFill>
          <a:effectLst/>
          <a:latin typeface="HelveticaNeueLT Std" panose="020B0604020202020204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dna strand in a black background&#10;&#10;Description automatically generated with medium confidence">
            <a:extLst>
              <a:ext uri="{FF2B5EF4-FFF2-40B4-BE49-F238E27FC236}">
                <a16:creationId xmlns:a16="http://schemas.microsoft.com/office/drawing/2014/main" id="{88EC0E19-A201-099F-178E-B59E792A676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2564019" y="386298"/>
            <a:ext cx="7063961" cy="60854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70298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en-GB" sz="4400" b="1" i="0" kern="1200" smtClean="0">
          <a:solidFill>
            <a:schemeClr val="bg1"/>
          </a:solidFill>
          <a:effectLst/>
          <a:latin typeface="HelveticaNeueLT Std" panose="020B0604020202020204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Relationship Id="rId4" Type="http://schemas.microsoft.com/office/2007/relationships/hdphoto" Target="../media/hdphoto1.wdp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21.png"/><Relationship Id="rId7" Type="http://schemas.openxmlformats.org/officeDocument/2006/relationships/image" Target="../media/image2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em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9.e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9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3" Type="http://schemas.openxmlformats.org/officeDocument/2006/relationships/image" Target="../media/image30.png"/><Relationship Id="rId7" Type="http://schemas.openxmlformats.org/officeDocument/2006/relationships/image" Target="../media/image3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yourgenome.org/theme/barcoding-for-beginners" TargetMode="Externa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9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8815661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D25852-B597-5D0A-FA7B-819CF20AA5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Following a lab procedure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087A3599-34D5-6017-A266-D194FF7D205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03782" y="2081814"/>
            <a:ext cx="8414911" cy="4836698"/>
          </a:xfrm>
        </p:spPr>
        <p:txBody>
          <a:bodyPr>
            <a:noAutofit/>
          </a:bodyPr>
          <a:lstStyle/>
          <a:p>
            <a:pPr marL="0" indent="0">
              <a:spcBef>
                <a:spcPts val="0"/>
              </a:spcBef>
              <a:spcAft>
                <a:spcPts val="1300"/>
              </a:spcAft>
              <a:buNone/>
            </a:pPr>
            <a:r>
              <a:rPr lang="en-GB" b="1" dirty="0">
                <a:solidFill>
                  <a:schemeClr val="accent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Observation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: Invertebrate numbers are declining and we don’t know what invertebrates are present in our school environment.</a:t>
            </a:r>
          </a:p>
          <a:p>
            <a:pPr marL="0" indent="0">
              <a:spcBef>
                <a:spcPts val="0"/>
              </a:spcBef>
              <a:spcAft>
                <a:spcPts val="1300"/>
              </a:spcAft>
              <a:buNone/>
            </a:pPr>
            <a:r>
              <a:rPr lang="en-GB" b="1" dirty="0">
                <a:solidFill>
                  <a:schemeClr val="accent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Question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: What invertebrates are present in our school environment?        </a:t>
            </a:r>
            <a:r>
              <a:rPr lang="en-GB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</a:t>
            </a:r>
          </a:p>
          <a:p>
            <a:pPr marL="0" indent="0">
              <a:spcBef>
                <a:spcPts val="0"/>
              </a:spcBef>
              <a:spcAft>
                <a:spcPts val="1300"/>
              </a:spcAft>
              <a:buNone/>
            </a:pPr>
            <a:r>
              <a:rPr lang="en-GB" b="1" dirty="0">
                <a:solidFill>
                  <a:schemeClr val="accent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Hypothesis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: We can identify the invertebrates present in our school environment using DNA barcoding.</a:t>
            </a:r>
          </a:p>
          <a:p>
            <a:pPr marL="0" indent="0">
              <a:spcBef>
                <a:spcPts val="0"/>
              </a:spcBef>
              <a:spcAft>
                <a:spcPts val="1300"/>
              </a:spcAft>
              <a:buNone/>
            </a:pPr>
            <a:r>
              <a:rPr lang="en-GB" b="1" dirty="0">
                <a:solidFill>
                  <a:schemeClr val="accent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Experiment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: We will identify the invertebrates present in our school environment by following a laboratory procedure for DNA barcoding.</a:t>
            </a:r>
          </a:p>
          <a:p>
            <a:pPr marL="0" indent="0">
              <a:spcBef>
                <a:spcPts val="0"/>
              </a:spcBef>
              <a:spcAft>
                <a:spcPts val="1300"/>
              </a:spcAft>
              <a:buNone/>
            </a:pPr>
            <a:r>
              <a:rPr lang="en-GB" b="1" dirty="0">
                <a:solidFill>
                  <a:schemeClr val="accent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Analysis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: Accuracy of DNA sequence will be analysed and known invertebrates identified by comparison to a database.</a:t>
            </a:r>
          </a:p>
          <a:p>
            <a:pPr marL="0" indent="0">
              <a:spcBef>
                <a:spcPts val="0"/>
              </a:spcBef>
              <a:spcAft>
                <a:spcPts val="1300"/>
              </a:spcAft>
              <a:buNone/>
            </a:pPr>
            <a:r>
              <a:rPr lang="en-GB" b="1" dirty="0">
                <a:solidFill>
                  <a:schemeClr val="accent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Conclusion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: This will allow us to conclude what invertebrates are present in our school environment and make suggestions for future work.</a:t>
            </a:r>
          </a:p>
          <a:p>
            <a:pPr marL="0" indent="0">
              <a:spcBef>
                <a:spcPts val="0"/>
              </a:spcBef>
              <a:spcAft>
                <a:spcPts val="1300"/>
              </a:spcAft>
              <a:buNone/>
            </a:pP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spcBef>
                <a:spcPts val="0"/>
              </a:spcBef>
              <a:spcAft>
                <a:spcPts val="1300"/>
              </a:spcAft>
              <a:buNone/>
            </a:pP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spcBef>
                <a:spcPts val="0"/>
              </a:spcBef>
              <a:spcAft>
                <a:spcPts val="1300"/>
              </a:spcAft>
              <a:buNone/>
            </a:pP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spcBef>
                <a:spcPts val="0"/>
              </a:spcBef>
              <a:spcAft>
                <a:spcPts val="1300"/>
              </a:spcAft>
              <a:buNone/>
            </a:pP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79" name="Group 78"/>
          <p:cNvGrpSpPr/>
          <p:nvPr/>
        </p:nvGrpSpPr>
        <p:grpSpPr>
          <a:xfrm>
            <a:off x="475311" y="1882839"/>
            <a:ext cx="3746642" cy="4743514"/>
            <a:chOff x="8199842" y="1872750"/>
            <a:chExt cx="3746642" cy="4743514"/>
          </a:xfrm>
        </p:grpSpPr>
        <p:grpSp>
          <p:nvGrpSpPr>
            <p:cNvPr id="80" name="Group 79"/>
            <p:cNvGrpSpPr/>
            <p:nvPr/>
          </p:nvGrpSpPr>
          <p:grpSpPr>
            <a:xfrm>
              <a:off x="8199842" y="1967088"/>
              <a:ext cx="3746642" cy="4567721"/>
              <a:chOff x="6980642" y="1967088"/>
              <a:chExt cx="3746642" cy="4567721"/>
            </a:xfrm>
          </p:grpSpPr>
          <p:cxnSp>
            <p:nvCxnSpPr>
              <p:cNvPr id="87" name="Straight Connector 86"/>
              <p:cNvCxnSpPr>
                <a:stCxn id="96" idx="2"/>
              </p:cNvCxnSpPr>
              <p:nvPr/>
            </p:nvCxnSpPr>
            <p:spPr>
              <a:xfrm>
                <a:off x="6980642" y="3083912"/>
                <a:ext cx="610565" cy="0"/>
              </a:xfrm>
              <a:prstGeom prst="line">
                <a:avLst/>
              </a:prstGeom>
              <a:ln w="38100">
                <a:solidFill>
                  <a:schemeClr val="accent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8" name="Straight Connector 87"/>
              <p:cNvCxnSpPr/>
              <p:nvPr/>
            </p:nvCxnSpPr>
            <p:spPr>
              <a:xfrm>
                <a:off x="7092936" y="3861937"/>
                <a:ext cx="610565" cy="0"/>
              </a:xfrm>
              <a:prstGeom prst="line">
                <a:avLst/>
              </a:prstGeom>
              <a:ln w="38100">
                <a:solidFill>
                  <a:schemeClr val="accent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9" name="Straight Connector 88"/>
              <p:cNvCxnSpPr/>
              <p:nvPr/>
            </p:nvCxnSpPr>
            <p:spPr>
              <a:xfrm>
                <a:off x="7092936" y="4639962"/>
                <a:ext cx="610565" cy="0"/>
              </a:xfrm>
              <a:prstGeom prst="line">
                <a:avLst/>
              </a:prstGeom>
              <a:ln w="38100">
                <a:solidFill>
                  <a:schemeClr val="accent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0" name="Straight Connector 89"/>
              <p:cNvCxnSpPr/>
              <p:nvPr/>
            </p:nvCxnSpPr>
            <p:spPr>
              <a:xfrm>
                <a:off x="7087199" y="5407354"/>
                <a:ext cx="610565" cy="0"/>
              </a:xfrm>
              <a:prstGeom prst="line">
                <a:avLst/>
              </a:prstGeom>
              <a:ln w="38100">
                <a:solidFill>
                  <a:schemeClr val="accent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1" name="Straight Connector 90"/>
              <p:cNvCxnSpPr/>
              <p:nvPr/>
            </p:nvCxnSpPr>
            <p:spPr>
              <a:xfrm>
                <a:off x="7092097" y="6185377"/>
                <a:ext cx="610565" cy="0"/>
              </a:xfrm>
              <a:prstGeom prst="line">
                <a:avLst/>
              </a:prstGeom>
              <a:ln w="38100">
                <a:solidFill>
                  <a:schemeClr val="accent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2" name="Straight Connector 91"/>
              <p:cNvCxnSpPr>
                <a:stCxn id="94" idx="2"/>
                <a:endCxn id="100" idx="2"/>
              </p:cNvCxnSpPr>
              <p:nvPr/>
            </p:nvCxnSpPr>
            <p:spPr>
              <a:xfrm>
                <a:off x="6980642" y="2305887"/>
                <a:ext cx="479556" cy="0"/>
              </a:xfrm>
              <a:prstGeom prst="line">
                <a:avLst/>
              </a:prstGeom>
              <a:ln w="38100">
                <a:solidFill>
                  <a:schemeClr val="accent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3" name="Straight Connector 92"/>
              <p:cNvCxnSpPr/>
              <p:nvPr/>
            </p:nvCxnSpPr>
            <p:spPr>
              <a:xfrm>
                <a:off x="7092937" y="2309535"/>
                <a:ext cx="0" cy="3890123"/>
              </a:xfrm>
              <a:prstGeom prst="line">
                <a:avLst/>
              </a:prstGeom>
              <a:ln w="38100">
                <a:solidFill>
                  <a:schemeClr val="accent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94" name="Oval 93"/>
              <p:cNvSpPr/>
              <p:nvPr/>
            </p:nvSpPr>
            <p:spPr>
              <a:xfrm>
                <a:off x="6980642" y="2192572"/>
                <a:ext cx="224589" cy="226630"/>
              </a:xfrm>
              <a:prstGeom prst="ellipse">
                <a:avLst/>
              </a:prstGeom>
              <a:solidFill>
                <a:schemeClr val="accent4"/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95" name="Oval 94"/>
              <p:cNvSpPr/>
              <p:nvPr/>
            </p:nvSpPr>
            <p:spPr>
              <a:xfrm>
                <a:off x="6980642" y="5304672"/>
                <a:ext cx="224589" cy="226630"/>
              </a:xfrm>
              <a:prstGeom prst="ellipse">
                <a:avLst/>
              </a:prstGeom>
              <a:solidFill>
                <a:schemeClr val="accent4"/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96" name="Oval 95"/>
              <p:cNvSpPr/>
              <p:nvPr/>
            </p:nvSpPr>
            <p:spPr>
              <a:xfrm>
                <a:off x="6980642" y="2970597"/>
                <a:ext cx="224589" cy="226630"/>
              </a:xfrm>
              <a:prstGeom prst="ellipse">
                <a:avLst/>
              </a:prstGeom>
              <a:solidFill>
                <a:schemeClr val="accent4"/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97" name="Oval 96"/>
              <p:cNvSpPr/>
              <p:nvPr/>
            </p:nvSpPr>
            <p:spPr>
              <a:xfrm>
                <a:off x="6980642" y="3748622"/>
                <a:ext cx="224589" cy="226630"/>
              </a:xfrm>
              <a:prstGeom prst="ellipse">
                <a:avLst/>
              </a:prstGeom>
              <a:solidFill>
                <a:schemeClr val="accent4"/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98" name="Oval 97"/>
              <p:cNvSpPr/>
              <p:nvPr/>
            </p:nvSpPr>
            <p:spPr>
              <a:xfrm>
                <a:off x="6980642" y="4526647"/>
                <a:ext cx="224589" cy="226630"/>
              </a:xfrm>
              <a:prstGeom prst="ellipse">
                <a:avLst/>
              </a:prstGeom>
              <a:solidFill>
                <a:schemeClr val="accent4"/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99" name="Oval 98"/>
              <p:cNvSpPr/>
              <p:nvPr/>
            </p:nvSpPr>
            <p:spPr>
              <a:xfrm>
                <a:off x="6980642" y="6082695"/>
                <a:ext cx="224589" cy="226630"/>
              </a:xfrm>
              <a:prstGeom prst="ellipse">
                <a:avLst/>
              </a:prstGeom>
              <a:solidFill>
                <a:schemeClr val="accent4"/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00" name="Oval 99"/>
              <p:cNvSpPr/>
              <p:nvPr/>
            </p:nvSpPr>
            <p:spPr>
              <a:xfrm>
                <a:off x="7460198" y="1967088"/>
                <a:ext cx="692082" cy="677598"/>
              </a:xfrm>
              <a:prstGeom prst="ellipse">
                <a:avLst/>
              </a:prstGeom>
              <a:solidFill>
                <a:schemeClr val="accent5"/>
              </a:solidFill>
              <a:ln w="28575">
                <a:solidFill>
                  <a:schemeClr val="accent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01" name="Oval 100"/>
              <p:cNvSpPr/>
              <p:nvPr/>
            </p:nvSpPr>
            <p:spPr>
              <a:xfrm>
                <a:off x="7460198" y="5079188"/>
                <a:ext cx="692082" cy="677598"/>
              </a:xfrm>
              <a:prstGeom prst="ellipse">
                <a:avLst/>
              </a:prstGeom>
              <a:solidFill>
                <a:schemeClr val="accent5"/>
              </a:solidFill>
              <a:ln w="28575">
                <a:solidFill>
                  <a:schemeClr val="accent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02" name="Oval 101"/>
              <p:cNvSpPr/>
              <p:nvPr/>
            </p:nvSpPr>
            <p:spPr>
              <a:xfrm>
                <a:off x="7460198" y="2745113"/>
                <a:ext cx="692082" cy="677598"/>
              </a:xfrm>
              <a:prstGeom prst="ellipse">
                <a:avLst/>
              </a:prstGeom>
              <a:solidFill>
                <a:schemeClr val="accent5"/>
              </a:solidFill>
              <a:ln w="28575">
                <a:solidFill>
                  <a:schemeClr val="accent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03" name="Oval 102"/>
              <p:cNvSpPr/>
              <p:nvPr/>
            </p:nvSpPr>
            <p:spPr>
              <a:xfrm>
                <a:off x="7460198" y="3523138"/>
                <a:ext cx="692082" cy="677598"/>
              </a:xfrm>
              <a:prstGeom prst="ellipse">
                <a:avLst/>
              </a:prstGeom>
              <a:solidFill>
                <a:schemeClr val="accent5"/>
              </a:solidFill>
              <a:ln w="28575">
                <a:solidFill>
                  <a:schemeClr val="accent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04" name="Oval 103"/>
              <p:cNvSpPr/>
              <p:nvPr/>
            </p:nvSpPr>
            <p:spPr>
              <a:xfrm>
                <a:off x="7460198" y="4301163"/>
                <a:ext cx="692082" cy="677598"/>
              </a:xfrm>
              <a:prstGeom prst="ellipse">
                <a:avLst/>
              </a:prstGeom>
              <a:solidFill>
                <a:schemeClr val="accent5"/>
              </a:solidFill>
              <a:ln w="28575">
                <a:solidFill>
                  <a:schemeClr val="accent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05" name="Oval 104"/>
              <p:cNvSpPr/>
              <p:nvPr/>
            </p:nvSpPr>
            <p:spPr>
              <a:xfrm>
                <a:off x="7460198" y="5857211"/>
                <a:ext cx="692082" cy="677598"/>
              </a:xfrm>
              <a:prstGeom prst="ellipse">
                <a:avLst/>
              </a:prstGeom>
              <a:solidFill>
                <a:schemeClr val="accent5"/>
              </a:solidFill>
              <a:ln w="28575">
                <a:solidFill>
                  <a:schemeClr val="accent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06" name="Google Shape;362;p50"/>
              <p:cNvSpPr txBox="1">
                <a:spLocks/>
              </p:cNvSpPr>
              <p:nvPr/>
            </p:nvSpPr>
            <p:spPr>
              <a:xfrm>
                <a:off x="8188001" y="2109009"/>
                <a:ext cx="2535432" cy="440962"/>
              </a:xfrm>
              <a:prstGeom prst="rect">
                <a:avLst/>
              </a:prstGeom>
            </p:spPr>
            <p:txBody>
              <a:bodyPr spcFirstLastPara="1" vert="horz" wrap="square" lIns="91433" tIns="90000" rIns="91433" bIns="90000" rtlCol="0" anchor="t" anchorCtr="0">
                <a:noAutofit/>
              </a:bodyPr>
              <a:lstStyle>
                <a:lvl1pPr marL="228594" indent="-228594" algn="l" defTabSz="914377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783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2971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160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349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537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726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8914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103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spcBef>
                    <a:spcPts val="0"/>
                  </a:spcBef>
                  <a:buNone/>
                </a:pPr>
                <a:r>
                  <a:rPr lang="en-GB" sz="2000" dirty="0">
                    <a:latin typeface="Arial" panose="020B0604020202020204" pitchFamily="34" charset="0"/>
                    <a:cs typeface="Arial" panose="020B0604020202020204" pitchFamily="34" charset="0"/>
                  </a:rPr>
                  <a:t>Observation</a:t>
                </a:r>
              </a:p>
            </p:txBody>
          </p:sp>
          <p:sp>
            <p:nvSpPr>
              <p:cNvPr id="107" name="Google Shape;362;p50"/>
              <p:cNvSpPr txBox="1">
                <a:spLocks/>
              </p:cNvSpPr>
              <p:nvPr/>
            </p:nvSpPr>
            <p:spPr>
              <a:xfrm>
                <a:off x="8191852" y="2887034"/>
                <a:ext cx="2535432" cy="440962"/>
              </a:xfrm>
              <a:prstGeom prst="rect">
                <a:avLst/>
              </a:prstGeom>
            </p:spPr>
            <p:txBody>
              <a:bodyPr spcFirstLastPara="1" vert="horz" wrap="square" lIns="91433" tIns="90000" rIns="91433" bIns="90000" rtlCol="0" anchor="t" anchorCtr="0">
                <a:noAutofit/>
              </a:bodyPr>
              <a:lstStyle>
                <a:lvl1pPr marL="228594" indent="-228594" algn="l" defTabSz="914377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783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2971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160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349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537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726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8914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103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spcBef>
                    <a:spcPts val="0"/>
                  </a:spcBef>
                  <a:buNone/>
                </a:pPr>
                <a:r>
                  <a:rPr lang="en-GB" sz="2000" dirty="0">
                    <a:latin typeface="Arial" panose="020B0604020202020204" pitchFamily="34" charset="0"/>
                    <a:cs typeface="Arial" panose="020B0604020202020204" pitchFamily="34" charset="0"/>
                  </a:rPr>
                  <a:t>Question</a:t>
                </a:r>
              </a:p>
            </p:txBody>
          </p:sp>
          <p:sp>
            <p:nvSpPr>
              <p:cNvPr id="108" name="Google Shape;362;p50"/>
              <p:cNvSpPr txBox="1">
                <a:spLocks/>
              </p:cNvSpPr>
              <p:nvPr/>
            </p:nvSpPr>
            <p:spPr>
              <a:xfrm>
                <a:off x="8191852" y="3665059"/>
                <a:ext cx="2535432" cy="440962"/>
              </a:xfrm>
              <a:prstGeom prst="rect">
                <a:avLst/>
              </a:prstGeom>
            </p:spPr>
            <p:txBody>
              <a:bodyPr spcFirstLastPara="1" vert="horz" wrap="square" lIns="91433" tIns="90000" rIns="91433" bIns="90000" rtlCol="0" anchor="t" anchorCtr="0">
                <a:noAutofit/>
              </a:bodyPr>
              <a:lstStyle>
                <a:lvl1pPr marL="228594" indent="-228594" algn="l" defTabSz="914377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783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2971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160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349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537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726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8914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103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spcBef>
                    <a:spcPts val="0"/>
                  </a:spcBef>
                  <a:buNone/>
                </a:pPr>
                <a:r>
                  <a:rPr lang="en-GB" sz="2000" dirty="0">
                    <a:latin typeface="Arial" panose="020B0604020202020204" pitchFamily="34" charset="0"/>
                    <a:cs typeface="Arial" panose="020B0604020202020204" pitchFamily="34" charset="0"/>
                  </a:rPr>
                  <a:t>Hypothesis</a:t>
                </a:r>
              </a:p>
            </p:txBody>
          </p:sp>
          <p:sp>
            <p:nvSpPr>
              <p:cNvPr id="109" name="Google Shape;362;p50"/>
              <p:cNvSpPr txBox="1">
                <a:spLocks/>
              </p:cNvSpPr>
              <p:nvPr/>
            </p:nvSpPr>
            <p:spPr>
              <a:xfrm>
                <a:off x="8184151" y="4436987"/>
                <a:ext cx="2535432" cy="440962"/>
              </a:xfrm>
              <a:prstGeom prst="rect">
                <a:avLst/>
              </a:prstGeom>
            </p:spPr>
            <p:txBody>
              <a:bodyPr spcFirstLastPara="1" vert="horz" wrap="square" lIns="91433" tIns="90000" rIns="91433" bIns="90000" rtlCol="0" anchor="t" anchorCtr="0">
                <a:noAutofit/>
              </a:bodyPr>
              <a:lstStyle>
                <a:lvl1pPr marL="228594" indent="-228594" algn="l" defTabSz="914377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783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2971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160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349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537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726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8914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103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spcBef>
                    <a:spcPts val="0"/>
                  </a:spcBef>
                  <a:buNone/>
                </a:pPr>
                <a:r>
                  <a:rPr lang="en-GB" sz="2000" dirty="0">
                    <a:latin typeface="Arial" panose="020B0604020202020204" pitchFamily="34" charset="0"/>
                    <a:cs typeface="Arial" panose="020B0604020202020204" pitchFamily="34" charset="0"/>
                  </a:rPr>
                  <a:t>Experiment</a:t>
                </a:r>
              </a:p>
            </p:txBody>
          </p:sp>
          <p:sp>
            <p:nvSpPr>
              <p:cNvPr id="110" name="Google Shape;362;p50"/>
              <p:cNvSpPr txBox="1">
                <a:spLocks/>
              </p:cNvSpPr>
              <p:nvPr/>
            </p:nvSpPr>
            <p:spPr>
              <a:xfrm>
                <a:off x="8184151" y="5206713"/>
                <a:ext cx="2535432" cy="440962"/>
              </a:xfrm>
              <a:prstGeom prst="rect">
                <a:avLst/>
              </a:prstGeom>
            </p:spPr>
            <p:txBody>
              <a:bodyPr spcFirstLastPara="1" vert="horz" wrap="square" lIns="91433" tIns="90000" rIns="91433" bIns="90000" rtlCol="0" anchor="t" anchorCtr="0">
                <a:noAutofit/>
              </a:bodyPr>
              <a:lstStyle>
                <a:lvl1pPr marL="228594" indent="-228594" algn="l" defTabSz="914377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783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2971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160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349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537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726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8914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103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spcBef>
                    <a:spcPts val="0"/>
                  </a:spcBef>
                  <a:buNone/>
                </a:pPr>
                <a:r>
                  <a:rPr lang="en-GB" sz="2000" dirty="0">
                    <a:latin typeface="Arial" panose="020B0604020202020204" pitchFamily="34" charset="0"/>
                    <a:cs typeface="Arial" panose="020B0604020202020204" pitchFamily="34" charset="0"/>
                  </a:rPr>
                  <a:t>Analysis</a:t>
                </a:r>
              </a:p>
            </p:txBody>
          </p:sp>
          <p:sp>
            <p:nvSpPr>
              <p:cNvPr id="111" name="Google Shape;362;p50"/>
              <p:cNvSpPr txBox="1">
                <a:spLocks/>
              </p:cNvSpPr>
              <p:nvPr/>
            </p:nvSpPr>
            <p:spPr>
              <a:xfrm>
                <a:off x="8184151" y="5986940"/>
                <a:ext cx="2535432" cy="440962"/>
              </a:xfrm>
              <a:prstGeom prst="rect">
                <a:avLst/>
              </a:prstGeom>
            </p:spPr>
            <p:txBody>
              <a:bodyPr spcFirstLastPara="1" vert="horz" wrap="square" lIns="91433" tIns="90000" rIns="91433" bIns="90000" rtlCol="0" anchor="t" anchorCtr="0">
                <a:noAutofit/>
              </a:bodyPr>
              <a:lstStyle>
                <a:lvl1pPr marL="228594" indent="-228594" algn="l" defTabSz="914377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783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2971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160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349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537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726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8914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103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spcBef>
                    <a:spcPts val="0"/>
                  </a:spcBef>
                  <a:buNone/>
                </a:pPr>
                <a:r>
                  <a:rPr lang="en-GB" sz="2000" dirty="0">
                    <a:latin typeface="Arial" panose="020B0604020202020204" pitchFamily="34" charset="0"/>
                    <a:cs typeface="Arial" panose="020B0604020202020204" pitchFamily="34" charset="0"/>
                  </a:rPr>
                  <a:t>Conclusion</a:t>
                </a:r>
              </a:p>
            </p:txBody>
          </p:sp>
        </p:grpSp>
        <p:sp>
          <p:nvSpPr>
            <p:cNvPr id="81" name="TextBox 80"/>
            <p:cNvSpPr txBox="1"/>
            <p:nvPr/>
          </p:nvSpPr>
          <p:spPr>
            <a:xfrm>
              <a:off x="8616579" y="5754490"/>
              <a:ext cx="825867" cy="86177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5000" dirty="0">
                  <a:sym typeface="Webdings" panose="05030102010509060703" pitchFamily="18" charset="2"/>
                </a:rPr>
                <a:t></a:t>
              </a:r>
              <a:endParaRPr lang="en-GB" sz="5000" dirty="0"/>
            </a:p>
          </p:txBody>
        </p:sp>
        <p:sp>
          <p:nvSpPr>
            <p:cNvPr id="82" name="TextBox 81"/>
            <p:cNvSpPr txBox="1"/>
            <p:nvPr/>
          </p:nvSpPr>
          <p:spPr>
            <a:xfrm>
              <a:off x="8610121" y="4944096"/>
              <a:ext cx="825867" cy="86177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5000" dirty="0">
                  <a:sym typeface="Webdings" panose="05030102010509060703" pitchFamily="18" charset="2"/>
                </a:rPr>
                <a:t></a:t>
              </a:r>
              <a:endParaRPr lang="en-GB" sz="5000" dirty="0"/>
            </a:p>
          </p:txBody>
        </p:sp>
        <p:sp>
          <p:nvSpPr>
            <p:cNvPr id="83" name="TextBox 82"/>
            <p:cNvSpPr txBox="1"/>
            <p:nvPr/>
          </p:nvSpPr>
          <p:spPr>
            <a:xfrm>
              <a:off x="8616915" y="1872750"/>
              <a:ext cx="825867" cy="86177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5000" dirty="0">
                  <a:sym typeface="Webdings" panose="05030102010509060703" pitchFamily="18" charset="2"/>
                </a:rPr>
                <a:t></a:t>
              </a:r>
              <a:endParaRPr lang="en-GB" sz="5000" dirty="0"/>
            </a:p>
          </p:txBody>
        </p:sp>
        <p:sp>
          <p:nvSpPr>
            <p:cNvPr id="84" name="TextBox 83"/>
            <p:cNvSpPr txBox="1"/>
            <p:nvPr/>
          </p:nvSpPr>
          <p:spPr>
            <a:xfrm>
              <a:off x="8626509" y="3489647"/>
              <a:ext cx="723275" cy="7386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4200" dirty="0">
                  <a:sym typeface="Webdings" panose="05030102010509060703" pitchFamily="18" charset="2"/>
                </a:rPr>
                <a:t></a:t>
              </a:r>
              <a:endParaRPr lang="en-GB" sz="4200" dirty="0"/>
            </a:p>
          </p:txBody>
        </p:sp>
        <p:sp>
          <p:nvSpPr>
            <p:cNvPr id="85" name="TextBox 84"/>
            <p:cNvSpPr txBox="1"/>
            <p:nvPr/>
          </p:nvSpPr>
          <p:spPr>
            <a:xfrm>
              <a:off x="8651066" y="4214613"/>
              <a:ext cx="756938" cy="86177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5000" dirty="0">
                  <a:sym typeface="Wingdings" panose="05000000000000000000" pitchFamily="2" charset="2"/>
                </a:rPr>
                <a:t></a:t>
              </a:r>
              <a:endParaRPr lang="en-GB" sz="5000" dirty="0"/>
            </a:p>
          </p:txBody>
        </p:sp>
        <p:sp>
          <p:nvSpPr>
            <p:cNvPr id="86" name="TextBox 85"/>
            <p:cNvSpPr txBox="1"/>
            <p:nvPr/>
          </p:nvSpPr>
          <p:spPr>
            <a:xfrm>
              <a:off x="8752789" y="2645430"/>
              <a:ext cx="540533" cy="86177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5000" dirty="0">
                  <a:sym typeface="Wingdings" panose="05000000000000000000" pitchFamily="2" charset="2"/>
                </a:rPr>
                <a:t>?</a:t>
              </a:r>
              <a:endParaRPr lang="en-GB" sz="5000" dirty="0"/>
            </a:p>
          </p:txBody>
        </p:sp>
      </p:grpSp>
    </p:spTree>
    <p:extLst>
      <p:ext uri="{BB962C8B-B14F-4D97-AF65-F5344CB8AC3E}">
        <p14:creationId xmlns:p14="http://schemas.microsoft.com/office/powerpoint/2010/main" val="30228129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D25852-B597-5D0A-FA7B-819CF20AA5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Following a lab procedure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087A3599-34D5-6017-A266-D194FF7D205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0176" y="2021302"/>
            <a:ext cx="5266199" cy="455729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GB" dirty="0"/>
              <a:t>For the experimental stage we will be 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following a laboratory procedure for DNA barcoding.</a:t>
            </a:r>
            <a:r>
              <a:rPr lang="en-GB" dirty="0">
                <a:solidFill>
                  <a:schemeClr val="accent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marL="0" indent="0">
              <a:buNone/>
            </a:pPr>
            <a:r>
              <a:rPr lang="en-GB" b="1" dirty="0">
                <a:solidFill>
                  <a:schemeClr val="accent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Being able to follow a laboratory procedure is important, 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because:</a:t>
            </a:r>
          </a:p>
          <a:p>
            <a:pPr marL="266700" indent="-266700">
              <a:buFont typeface="+mj-lt"/>
              <a:buAutoNum type="arabicPeriod"/>
            </a:pPr>
            <a:r>
              <a:rPr lang="en-GB" dirty="0"/>
              <a:t>It will provide </a:t>
            </a:r>
            <a:r>
              <a:rPr lang="en-GB" b="1" dirty="0">
                <a:solidFill>
                  <a:schemeClr val="accent5"/>
                </a:solidFill>
              </a:rPr>
              <a:t>Health and Safety </a:t>
            </a:r>
            <a:r>
              <a:rPr lang="en-GB" dirty="0"/>
              <a:t>information to keep you safe</a:t>
            </a:r>
          </a:p>
          <a:p>
            <a:pPr marL="266700" indent="-266700">
              <a:buFont typeface="+mj-lt"/>
              <a:buAutoNum type="arabicPeriod"/>
            </a:pPr>
            <a:r>
              <a:rPr lang="en-GB" dirty="0"/>
              <a:t>It draws on previous work, bringing together techniques likely to give </a:t>
            </a:r>
            <a:r>
              <a:rPr lang="en-GB" b="1" dirty="0">
                <a:solidFill>
                  <a:schemeClr val="accent5"/>
                </a:solidFill>
              </a:rPr>
              <a:t>success</a:t>
            </a:r>
          </a:p>
          <a:p>
            <a:pPr marL="266700" indent="-266700">
              <a:buFont typeface="+mj-lt"/>
              <a:buAutoNum type="arabicPeriod"/>
            </a:pPr>
            <a:r>
              <a:rPr lang="en-GB" dirty="0"/>
              <a:t>It means other </a:t>
            </a:r>
            <a:r>
              <a:rPr lang="en-GB" b="1" dirty="0">
                <a:solidFill>
                  <a:schemeClr val="accent5"/>
                </a:solidFill>
              </a:rPr>
              <a:t>scientists could replicate your work</a:t>
            </a:r>
            <a:r>
              <a:rPr lang="en-GB" dirty="0">
                <a:solidFill>
                  <a:schemeClr val="accent5"/>
                </a:solidFill>
              </a:rPr>
              <a:t> </a:t>
            </a:r>
            <a:r>
              <a:rPr lang="en-GB" dirty="0"/>
              <a:t>for comparison of results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/>
          <a:srcRect l="32000" t="10000" r="16445" b="15333"/>
          <a:stretch/>
        </p:blipFill>
        <p:spPr>
          <a:xfrm>
            <a:off x="7148223" y="1985441"/>
            <a:ext cx="4408748" cy="42567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518550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D25852-B597-5D0A-FA7B-819CF20AA5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Following a lab procedure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087A3599-34D5-6017-A266-D194FF7D205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0176" y="2021302"/>
            <a:ext cx="5266199" cy="455729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GB" dirty="0">
                <a:solidFill>
                  <a:schemeClr val="accent5"/>
                </a:solidFill>
              </a:rPr>
              <a:t>1. </a:t>
            </a:r>
            <a:r>
              <a:rPr lang="en-GB" b="1" dirty="0">
                <a:solidFill>
                  <a:schemeClr val="accent5"/>
                </a:solidFill>
              </a:rPr>
              <a:t>Health and Safety information </a:t>
            </a:r>
            <a:r>
              <a:rPr lang="en-GB" dirty="0"/>
              <a:t>to keep you safe is highlighted in the laboratory procedures.</a:t>
            </a:r>
          </a:p>
          <a:p>
            <a:r>
              <a:rPr lang="en-GB" dirty="0"/>
              <a:t>Information is given in the Health and safety section within the student notes</a:t>
            </a:r>
          </a:p>
          <a:p>
            <a:r>
              <a:rPr lang="en-GB" dirty="0"/>
              <a:t>Where PPE (</a:t>
            </a:r>
            <a:r>
              <a:rPr lang="en-GB" b="1" dirty="0"/>
              <a:t>P</a:t>
            </a:r>
            <a:r>
              <a:rPr lang="en-GB" dirty="0"/>
              <a:t>ersonal </a:t>
            </a:r>
            <a:r>
              <a:rPr lang="en-GB" b="1" dirty="0"/>
              <a:t>P</a:t>
            </a:r>
            <a:r>
              <a:rPr lang="en-GB" dirty="0"/>
              <a:t>rotective </a:t>
            </a:r>
            <a:r>
              <a:rPr lang="en-GB" b="1" dirty="0"/>
              <a:t>E</a:t>
            </a:r>
            <a:r>
              <a:rPr lang="en-GB" dirty="0"/>
              <a:t>quipment) is needed, this is written in the instructions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3"/>
          <a:srcRect l="13118"/>
          <a:stretch/>
        </p:blipFill>
        <p:spPr>
          <a:xfrm>
            <a:off x="6011187" y="1985442"/>
            <a:ext cx="5544319" cy="42648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690919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D25852-B597-5D0A-FA7B-819CF20AA5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Following a lab procedure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087A3599-34D5-6017-A266-D194FF7D205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0176" y="2021302"/>
            <a:ext cx="5266199" cy="455729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GB" dirty="0">
                <a:solidFill>
                  <a:schemeClr val="accent5"/>
                </a:solidFill>
              </a:rPr>
              <a:t>2. </a:t>
            </a:r>
            <a:r>
              <a:rPr lang="en-GB" dirty="0"/>
              <a:t>Where </a:t>
            </a:r>
            <a:r>
              <a:rPr lang="en-GB" b="1" dirty="0">
                <a:solidFill>
                  <a:schemeClr val="accent5"/>
                </a:solidFill>
              </a:rPr>
              <a:t>important points for success </a:t>
            </a:r>
            <a:r>
              <a:rPr lang="en-GB" dirty="0"/>
              <a:t>have been found in previous work, these are included in the laboratory procedure.</a:t>
            </a:r>
          </a:p>
          <a:p>
            <a:r>
              <a:rPr lang="en-GB" dirty="0"/>
              <a:t>Information critical for success is included in the laboratory procedure as a ‘</a:t>
            </a:r>
            <a:r>
              <a:rPr lang="en-GB" b="1" dirty="0">
                <a:solidFill>
                  <a:schemeClr val="accent5"/>
                </a:solidFill>
              </a:rPr>
              <a:t>TOP TIP</a:t>
            </a:r>
            <a:r>
              <a:rPr lang="en-GB" dirty="0"/>
              <a:t>’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/>
                    </a14:imgEffect>
                  </a14:imgLayer>
                </a14:imgProps>
              </a:ext>
            </a:extLst>
          </a:blip>
          <a:srcRect l="21689" t="20480" b="31529"/>
          <a:stretch/>
        </p:blipFill>
        <p:spPr>
          <a:xfrm>
            <a:off x="6007100" y="1985441"/>
            <a:ext cx="5548406" cy="42502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229859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D25852-B597-5D0A-FA7B-819CF20AA526}"/>
              </a:ext>
            </a:extLst>
          </p:cNvPr>
          <p:cNvSpPr>
            <a:spLocks noGrp="1"/>
          </p:cNvSpPr>
          <p:nvPr>
            <p:ph type="title"/>
          </p:nvPr>
        </p:nvSpPr>
        <p:spPr>
          <a:noFill/>
        </p:spPr>
        <p:txBody>
          <a:bodyPr/>
          <a:lstStyle/>
          <a:p>
            <a:r>
              <a:rPr lang="en-US" dirty="0"/>
              <a:t>Following a lab procedure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087A3599-34D5-6017-A266-D194FF7D205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0176" y="2021302"/>
            <a:ext cx="6847724" cy="375134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GB" dirty="0">
                <a:solidFill>
                  <a:schemeClr val="accent5"/>
                </a:solidFill>
              </a:rPr>
              <a:t>3. </a:t>
            </a:r>
            <a:r>
              <a:rPr lang="en-GB" dirty="0"/>
              <a:t>It is important that you, or another scientist, could replicate your work, so that </a:t>
            </a:r>
            <a:r>
              <a:rPr lang="en-GB" b="1" dirty="0">
                <a:solidFill>
                  <a:schemeClr val="accent5"/>
                </a:solidFill>
              </a:rPr>
              <a:t>results can be verified</a:t>
            </a:r>
            <a:r>
              <a:rPr lang="en-GB" dirty="0"/>
              <a:t>.</a:t>
            </a:r>
          </a:p>
          <a:p>
            <a:r>
              <a:rPr lang="en-GB" sz="1600" b="1" dirty="0">
                <a:solidFill>
                  <a:schemeClr val="accent5"/>
                </a:solidFill>
              </a:rPr>
              <a:t>Repeatability</a:t>
            </a:r>
            <a:r>
              <a:rPr lang="en-GB" sz="1600" dirty="0">
                <a:solidFill>
                  <a:schemeClr val="accent5"/>
                </a:solidFill>
              </a:rPr>
              <a:t> is the precision obtained when measurement results are produced over a short timescale by one person (or the same group) using the same equipment in the same place.</a:t>
            </a:r>
          </a:p>
          <a:p>
            <a:r>
              <a:rPr lang="en-GB" sz="1600" b="1" dirty="0">
                <a:solidFill>
                  <a:schemeClr val="accent5"/>
                </a:solidFill>
              </a:rPr>
              <a:t>Reproducibility</a:t>
            </a:r>
            <a:r>
              <a:rPr lang="en-GB" sz="1600" dirty="0">
                <a:solidFill>
                  <a:schemeClr val="accent5"/>
                </a:solidFill>
              </a:rPr>
              <a:t> is the precision obtained when measurement results are produced over a wider timescale by different people using equivalent equipment in different (but equivalent) places.</a:t>
            </a:r>
          </a:p>
          <a:p>
            <a:pPr marL="0" indent="0">
              <a:buNone/>
            </a:pPr>
            <a:r>
              <a:rPr lang="en-GB" dirty="0"/>
              <a:t>Following a set laboratory procedure should allow repeatability and reproducibility.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/>
          <a:srcRect l="41042" b="17331"/>
          <a:stretch/>
        </p:blipFill>
        <p:spPr>
          <a:xfrm>
            <a:off x="7781610" y="1985441"/>
            <a:ext cx="3773896" cy="35263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2590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D25852-B597-5D0A-FA7B-819CF20AA526}"/>
              </a:ext>
            </a:extLst>
          </p:cNvPr>
          <p:cNvSpPr>
            <a:spLocks noGrp="1"/>
          </p:cNvSpPr>
          <p:nvPr>
            <p:ph type="title"/>
          </p:nvPr>
        </p:nvSpPr>
        <p:spPr>
          <a:noFill/>
        </p:spPr>
        <p:txBody>
          <a:bodyPr/>
          <a:lstStyle/>
          <a:p>
            <a:r>
              <a:rPr lang="en-US" dirty="0"/>
              <a:t>Following a lab procedure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087A3599-34D5-6017-A266-D194FF7D205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0175" y="2021302"/>
            <a:ext cx="5578879" cy="455729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GB" dirty="0"/>
              <a:t>To get the </a:t>
            </a:r>
            <a:r>
              <a:rPr lang="en-GB" b="1" dirty="0">
                <a:solidFill>
                  <a:schemeClr val="accent5"/>
                </a:solidFill>
              </a:rPr>
              <a:t>benefits</a:t>
            </a:r>
            <a:r>
              <a:rPr lang="en-GB" dirty="0">
                <a:solidFill>
                  <a:schemeClr val="accent5"/>
                </a:solidFill>
              </a:rPr>
              <a:t> </a:t>
            </a:r>
            <a:r>
              <a:rPr lang="en-GB" dirty="0"/>
              <a:t>of the laboratory procedure, you should:</a:t>
            </a:r>
          </a:p>
          <a:p>
            <a:r>
              <a:rPr lang="en-GB" b="1" dirty="0">
                <a:solidFill>
                  <a:schemeClr val="accent5"/>
                </a:solidFill>
              </a:rPr>
              <a:t>Read</a:t>
            </a:r>
            <a:r>
              <a:rPr lang="en-GB" dirty="0"/>
              <a:t> the laboratory procedure before starting.</a:t>
            </a:r>
          </a:p>
          <a:p>
            <a:r>
              <a:rPr lang="en-GB" b="1" dirty="0">
                <a:solidFill>
                  <a:schemeClr val="accent5"/>
                </a:solidFill>
              </a:rPr>
              <a:t>Check you understand </a:t>
            </a:r>
            <a:r>
              <a:rPr lang="en-GB" dirty="0"/>
              <a:t>what you need to do.</a:t>
            </a:r>
          </a:p>
          <a:p>
            <a:r>
              <a:rPr lang="en-GB" b="1" dirty="0">
                <a:solidFill>
                  <a:schemeClr val="accent5"/>
                </a:solidFill>
              </a:rPr>
              <a:t>Ask questions </a:t>
            </a:r>
            <a:r>
              <a:rPr lang="en-GB" dirty="0"/>
              <a:t>about anything that you don’t understand.</a:t>
            </a:r>
          </a:p>
          <a:p>
            <a:r>
              <a:rPr lang="en-GB" b="1" dirty="0">
                <a:solidFill>
                  <a:schemeClr val="accent5"/>
                </a:solidFill>
              </a:rPr>
              <a:t>Work through the steps </a:t>
            </a:r>
            <a:r>
              <a:rPr lang="en-GB" dirty="0"/>
              <a:t>carefully. (You can tick them off as you go using </a:t>
            </a:r>
            <a:r>
              <a:rPr lang="en-GB" dirty="0">
                <a:solidFill>
                  <a:schemeClr val="bg2"/>
                </a:solidFill>
              </a:rPr>
              <a:t>non-permanent</a:t>
            </a:r>
            <a:r>
              <a:rPr lang="en-GB" dirty="0"/>
              <a:t> marker. Please don’t use the Sharpies!)</a:t>
            </a: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FAD6B8E2-C7DF-61B6-E0FA-15808C2BA96C}"/>
              </a:ext>
            </a:extLst>
          </p:cNvPr>
          <p:cNvGrpSpPr/>
          <p:nvPr/>
        </p:nvGrpSpPr>
        <p:grpSpPr>
          <a:xfrm>
            <a:off x="6230326" y="2152891"/>
            <a:ext cx="5563208" cy="4067155"/>
            <a:chOff x="6001282" y="1985441"/>
            <a:chExt cx="5792252" cy="4234605"/>
          </a:xfrm>
        </p:grpSpPr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2DB8FDD9-DB7B-933E-8A3E-4547ECFF6449}"/>
                </a:ext>
              </a:extLst>
            </p:cNvPr>
            <p:cNvGrpSpPr/>
            <p:nvPr/>
          </p:nvGrpSpPr>
          <p:grpSpPr>
            <a:xfrm>
              <a:off x="6001282" y="1985441"/>
              <a:ext cx="5792252" cy="4234605"/>
              <a:chOff x="3670013" y="0"/>
              <a:chExt cx="9380630" cy="6858000"/>
            </a:xfrm>
          </p:grpSpPr>
          <p:pic>
            <p:nvPicPr>
              <p:cNvPr id="11" name="Picture 10" descr="A checklist with text and pictures&#10;&#10;Description automatically generated">
                <a:extLst>
                  <a:ext uri="{FF2B5EF4-FFF2-40B4-BE49-F238E27FC236}">
                    <a16:creationId xmlns:a16="http://schemas.microsoft.com/office/drawing/2014/main" id="{F483E5D6-FDCA-94CB-EB64-A2DAE0FD43E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3670013" y="0"/>
                <a:ext cx="4851974" cy="6858000"/>
              </a:xfrm>
              <a:prstGeom prst="rect">
                <a:avLst/>
              </a:prstGeom>
              <a:ln>
                <a:noFill/>
              </a:ln>
            </p:spPr>
          </p:pic>
          <p:pic>
            <p:nvPicPr>
              <p:cNvPr id="12" name="Picture 11" descr="A paper with text and pictures&#10;&#10;Description automatically generated">
                <a:extLst>
                  <a:ext uri="{FF2B5EF4-FFF2-40B4-BE49-F238E27FC236}">
                    <a16:creationId xmlns:a16="http://schemas.microsoft.com/office/drawing/2014/main" id="{E9F0F2E5-02E7-AA61-AA84-D29A7DAC1D3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8198669" y="0"/>
                <a:ext cx="4851974" cy="6858000"/>
              </a:xfrm>
              <a:prstGeom prst="rect">
                <a:avLst/>
              </a:prstGeom>
              <a:ln>
                <a:noFill/>
              </a:ln>
            </p:spPr>
          </p:pic>
        </p:grp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55793427-3F2C-914F-71A6-4D09F9C4E02E}"/>
                </a:ext>
              </a:extLst>
            </p:cNvPr>
            <p:cNvSpPr/>
            <p:nvPr/>
          </p:nvSpPr>
          <p:spPr>
            <a:xfrm>
              <a:off x="6001282" y="1985441"/>
              <a:ext cx="5792252" cy="4234605"/>
            </a:xfrm>
            <a:prstGeom prst="rect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52495073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D25852-B597-5D0A-FA7B-819CF20AA5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DNA extraction</a:t>
            </a:r>
          </a:p>
        </p:txBody>
      </p:sp>
      <p:sp>
        <p:nvSpPr>
          <p:cNvPr id="4" name="Pentagon 3"/>
          <p:cNvSpPr/>
          <p:nvPr/>
        </p:nvSpPr>
        <p:spPr>
          <a:xfrm>
            <a:off x="480176" y="2021301"/>
            <a:ext cx="2591498" cy="1297301"/>
          </a:xfrm>
          <a:prstGeom prst="homePlate">
            <a:avLst>
              <a:gd name="adj" fmla="val 38575"/>
            </a:avLst>
          </a:prstGeom>
          <a:solidFill>
            <a:schemeClr val="bg1">
              <a:lumMod val="85000"/>
            </a:schemeClr>
          </a:solidFill>
          <a:ln w="381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Pentagon 6"/>
          <p:cNvSpPr/>
          <p:nvPr/>
        </p:nvSpPr>
        <p:spPr>
          <a:xfrm>
            <a:off x="3071674" y="2021301"/>
            <a:ext cx="2591498" cy="1297302"/>
          </a:xfrm>
          <a:prstGeom prst="homePlate">
            <a:avLst>
              <a:gd name="adj" fmla="val 38575"/>
            </a:avLst>
          </a:prstGeom>
          <a:solidFill>
            <a:schemeClr val="bg1">
              <a:lumMod val="85000"/>
            </a:schemeClr>
          </a:solidFill>
          <a:ln w="381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Pentagon 7"/>
          <p:cNvSpPr/>
          <p:nvPr/>
        </p:nvSpPr>
        <p:spPr>
          <a:xfrm>
            <a:off x="5663172" y="2021301"/>
            <a:ext cx="2591498" cy="1297302"/>
          </a:xfrm>
          <a:prstGeom prst="homePlate">
            <a:avLst>
              <a:gd name="adj" fmla="val 38575"/>
            </a:avLst>
          </a:prstGeom>
          <a:solidFill>
            <a:schemeClr val="accent5"/>
          </a:solidFill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extBox 11"/>
          <p:cNvSpPr txBox="1"/>
          <p:nvPr/>
        </p:nvSpPr>
        <p:spPr>
          <a:xfrm>
            <a:off x="531811" y="2316008"/>
            <a:ext cx="2159686" cy="70788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GB" sz="2000" b="1" dirty="0"/>
              <a:t>Collecting</a:t>
            </a:r>
            <a:r>
              <a:rPr lang="en-GB" sz="2000" b="1" dirty="0">
                <a:solidFill>
                  <a:schemeClr val="bg1"/>
                </a:solidFill>
              </a:rPr>
              <a:t> </a:t>
            </a:r>
            <a:r>
              <a:rPr lang="en-GB" sz="2000" b="1" dirty="0"/>
              <a:t>samples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123310" y="2316008"/>
            <a:ext cx="1945996" cy="70788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GB" sz="2000" b="1" dirty="0"/>
              <a:t>Following a lab procedure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714807" y="2316008"/>
            <a:ext cx="2159686" cy="70788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GB" sz="2000" b="1" dirty="0">
                <a:solidFill>
                  <a:schemeClr val="bg1"/>
                </a:solidFill>
              </a:rPr>
              <a:t>Extracting </a:t>
            </a:r>
          </a:p>
          <a:p>
            <a:r>
              <a:rPr lang="en-GB" sz="2000" b="1" dirty="0">
                <a:solidFill>
                  <a:schemeClr val="bg1"/>
                </a:solidFill>
              </a:rPr>
              <a:t>DNA</a:t>
            </a:r>
          </a:p>
        </p:txBody>
      </p:sp>
    </p:spTree>
    <p:extLst>
      <p:ext uri="{BB962C8B-B14F-4D97-AF65-F5344CB8AC3E}">
        <p14:creationId xmlns:p14="http://schemas.microsoft.com/office/powerpoint/2010/main" val="169666719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D25852-B597-5D0A-FA7B-819CF20AA526}"/>
              </a:ext>
            </a:extLst>
          </p:cNvPr>
          <p:cNvSpPr>
            <a:spLocks noGrp="1"/>
          </p:cNvSpPr>
          <p:nvPr>
            <p:ph type="title"/>
          </p:nvPr>
        </p:nvSpPr>
        <p:spPr>
          <a:noFill/>
        </p:spPr>
        <p:txBody>
          <a:bodyPr/>
          <a:lstStyle/>
          <a:p>
            <a:r>
              <a:rPr lang="en-US" dirty="0"/>
              <a:t>Extracting DNA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087A3599-34D5-6017-A266-D194FF7D205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0176" y="2021302"/>
            <a:ext cx="11388736" cy="557306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GB" dirty="0"/>
              <a:t>An overview of the stages of DNA extraction from an invertebrate sample:</a:t>
            </a:r>
          </a:p>
        </p:txBody>
      </p:sp>
      <p:pic>
        <p:nvPicPr>
          <p:cNvPr id="127" name="Picture 12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5049" y="3185595"/>
            <a:ext cx="2139881" cy="3261643"/>
          </a:xfrm>
          <a:prstGeom prst="rect">
            <a:avLst/>
          </a:prstGeom>
        </p:spPr>
      </p:pic>
      <p:pic>
        <p:nvPicPr>
          <p:cNvPr id="128" name="Picture 12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42433" y="2743137"/>
            <a:ext cx="2304488" cy="3871296"/>
          </a:xfrm>
          <a:prstGeom prst="rect">
            <a:avLst/>
          </a:prstGeom>
        </p:spPr>
      </p:pic>
      <p:pic>
        <p:nvPicPr>
          <p:cNvPr id="138" name="Picture 13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59378" y="3179242"/>
            <a:ext cx="2200847" cy="3261643"/>
          </a:xfrm>
          <a:prstGeom prst="rect">
            <a:avLst/>
          </a:prstGeom>
        </p:spPr>
      </p:pic>
      <p:pic>
        <p:nvPicPr>
          <p:cNvPr id="139" name="Picture 13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878669" y="3177644"/>
            <a:ext cx="2280102" cy="3011685"/>
          </a:xfrm>
          <a:prstGeom prst="rect">
            <a:avLst/>
          </a:prstGeom>
        </p:spPr>
      </p:pic>
      <p:pic>
        <p:nvPicPr>
          <p:cNvPr id="140" name="Picture 13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899502" y="3161742"/>
            <a:ext cx="2341067" cy="3273836"/>
          </a:xfrm>
          <a:prstGeom prst="rect">
            <a:avLst/>
          </a:prstGeom>
        </p:spPr>
      </p:pic>
      <p:pic>
        <p:nvPicPr>
          <p:cNvPr id="141" name="Picture 140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907408" y="3180727"/>
            <a:ext cx="2267909" cy="35055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39296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D25852-B597-5D0A-FA7B-819CF20AA526}"/>
              </a:ext>
            </a:extLst>
          </p:cNvPr>
          <p:cNvSpPr>
            <a:spLocks noGrp="1"/>
          </p:cNvSpPr>
          <p:nvPr>
            <p:ph type="title"/>
          </p:nvPr>
        </p:nvSpPr>
        <p:spPr>
          <a:noFill/>
        </p:spPr>
        <p:txBody>
          <a:bodyPr/>
          <a:lstStyle/>
          <a:p>
            <a:r>
              <a:rPr lang="en-US" dirty="0"/>
              <a:t>Extracting DNA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087A3599-34D5-6017-A266-D194FF7D205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0175" y="2021302"/>
            <a:ext cx="5181154" cy="455729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GB" b="1" dirty="0">
                <a:solidFill>
                  <a:schemeClr val="accent5"/>
                </a:solidFill>
              </a:rPr>
              <a:t>To avoid getting water in the microfuge tube </a:t>
            </a:r>
            <a:r>
              <a:rPr lang="en-GB" dirty="0"/>
              <a:t>when heating:</a:t>
            </a:r>
          </a:p>
          <a:p>
            <a:r>
              <a:rPr lang="en-GB" dirty="0"/>
              <a:t>Close the lid firmly</a:t>
            </a:r>
          </a:p>
          <a:p>
            <a:r>
              <a:rPr lang="en-GB" dirty="0"/>
              <a:t>Stretch waterproof </a:t>
            </a:r>
            <a:r>
              <a:rPr lang="en-GB" dirty="0" err="1"/>
              <a:t>Parafilm</a:t>
            </a:r>
            <a:r>
              <a:rPr lang="en-GB" dirty="0"/>
              <a:t> around the top</a:t>
            </a:r>
          </a:p>
          <a:p>
            <a:r>
              <a:rPr lang="en-GB" dirty="0"/>
              <a:t>Balance through 4 layers of aluminium foil to keep the sample in the water and the lid out of the water</a:t>
            </a:r>
          </a:p>
          <a:p>
            <a:pPr marL="0" indent="0">
              <a:buNone/>
            </a:pPr>
            <a:r>
              <a:rPr lang="en-GB" dirty="0">
                <a:solidFill>
                  <a:schemeClr val="bg2"/>
                </a:solidFill>
              </a:rPr>
              <a:t>Stand up and take care when working with very hot water.</a:t>
            </a:r>
          </a:p>
        </p:txBody>
      </p:sp>
      <p:pic>
        <p:nvPicPr>
          <p:cNvPr id="4" name="Picture 3" descr="A black and grey object with a blue liquid in the middle&#10;&#10;Description automatically generated">
            <a:extLst>
              <a:ext uri="{FF2B5EF4-FFF2-40B4-BE49-F238E27FC236}">
                <a16:creationId xmlns:a16="http://schemas.microsoft.com/office/drawing/2014/main" id="{D2D125AB-58AA-0AA3-55EB-1367F81B0C3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71289" y="2558648"/>
            <a:ext cx="3784600" cy="2717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993466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D25852-B597-5D0A-FA7B-819CF20AA526}"/>
              </a:ext>
            </a:extLst>
          </p:cNvPr>
          <p:cNvSpPr>
            <a:spLocks noGrp="1"/>
          </p:cNvSpPr>
          <p:nvPr>
            <p:ph type="title"/>
          </p:nvPr>
        </p:nvSpPr>
        <p:spPr>
          <a:noFill/>
        </p:spPr>
        <p:txBody>
          <a:bodyPr/>
          <a:lstStyle/>
          <a:p>
            <a:r>
              <a:rPr lang="en-US" dirty="0"/>
              <a:t>Extracting DNA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087A3599-34D5-6017-A266-D194FF7D205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0175" y="2021302"/>
            <a:ext cx="5181154" cy="455729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GB" b="1" dirty="0">
                <a:solidFill>
                  <a:schemeClr val="accent5"/>
                </a:solidFill>
              </a:rPr>
              <a:t>Centrifugation</a:t>
            </a:r>
            <a:r>
              <a:rPr lang="en-GB" dirty="0"/>
              <a:t> spins the samples at a high speed (7,000 revolutions per minute / rpm).</a:t>
            </a:r>
          </a:p>
          <a:p>
            <a:pPr marL="0" indent="0">
              <a:buNone/>
            </a:pPr>
            <a:r>
              <a:rPr lang="en-GB" dirty="0"/>
              <a:t>If the rotor is unbalanced when spinning this fast, it will become misshapen.</a:t>
            </a:r>
          </a:p>
          <a:p>
            <a:r>
              <a:rPr lang="en-GB" dirty="0"/>
              <a:t>Make sure that the rotor is balanced before starting centrifugation</a:t>
            </a:r>
          </a:p>
        </p:txBody>
      </p:sp>
      <p:grpSp>
        <p:nvGrpSpPr>
          <p:cNvPr id="44" name="Group 43"/>
          <p:cNvGrpSpPr/>
          <p:nvPr/>
        </p:nvGrpSpPr>
        <p:grpSpPr>
          <a:xfrm>
            <a:off x="6001281" y="1985440"/>
            <a:ext cx="2625883" cy="2658122"/>
            <a:chOff x="6001281" y="1985440"/>
            <a:chExt cx="2625883" cy="2658122"/>
          </a:xfrm>
        </p:grpSpPr>
        <p:sp>
          <p:nvSpPr>
            <p:cNvPr id="3" name="Rectangle 2"/>
            <p:cNvSpPr/>
            <p:nvPr/>
          </p:nvSpPr>
          <p:spPr>
            <a:xfrm>
              <a:off x="6001281" y="1985440"/>
              <a:ext cx="2625883" cy="2658122"/>
            </a:xfrm>
            <a:prstGeom prst="rect">
              <a:avLst/>
            </a:prstGeom>
            <a:noFill/>
            <a:ln>
              <a:solidFill>
                <a:srgbClr val="FFFFE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" name="Oval 3"/>
            <p:cNvSpPr/>
            <p:nvPr/>
          </p:nvSpPr>
          <p:spPr>
            <a:xfrm>
              <a:off x="6146358" y="2161677"/>
              <a:ext cx="2337684" cy="2314907"/>
            </a:xfrm>
            <a:prstGeom prst="ellipse">
              <a:avLst/>
            </a:prstGeom>
            <a:solidFill>
              <a:schemeClr val="tx1"/>
            </a:solidFill>
            <a:ln w="7620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0" name="Oval 9"/>
            <p:cNvSpPr/>
            <p:nvPr/>
          </p:nvSpPr>
          <p:spPr>
            <a:xfrm>
              <a:off x="7133659" y="2282365"/>
              <a:ext cx="372386" cy="356482"/>
            </a:xfrm>
            <a:prstGeom prst="ellipse">
              <a:avLst/>
            </a:prstGeom>
            <a:solidFill>
              <a:schemeClr val="accent4"/>
            </a:solidFill>
            <a:ln w="12700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1" name="Oval 10"/>
            <p:cNvSpPr/>
            <p:nvPr/>
          </p:nvSpPr>
          <p:spPr>
            <a:xfrm>
              <a:off x="6265138" y="3153730"/>
              <a:ext cx="372386" cy="356482"/>
            </a:xfrm>
            <a:prstGeom prst="ellipse">
              <a:avLst/>
            </a:prstGeom>
            <a:solidFill>
              <a:schemeClr val="accent4"/>
            </a:solidFill>
            <a:ln w="12700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2" name="Oval 11"/>
            <p:cNvSpPr/>
            <p:nvPr/>
          </p:nvSpPr>
          <p:spPr>
            <a:xfrm>
              <a:off x="7994070" y="3162701"/>
              <a:ext cx="372386" cy="356482"/>
            </a:xfrm>
            <a:prstGeom prst="ellipse">
              <a:avLst/>
            </a:prstGeom>
            <a:solidFill>
              <a:schemeClr val="accent4"/>
            </a:solidFill>
            <a:ln w="12700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3" name="Oval 12"/>
            <p:cNvSpPr/>
            <p:nvPr/>
          </p:nvSpPr>
          <p:spPr>
            <a:xfrm>
              <a:off x="7128029" y="4014015"/>
              <a:ext cx="372386" cy="356482"/>
            </a:xfrm>
            <a:prstGeom prst="ellipse">
              <a:avLst/>
            </a:prstGeom>
            <a:solidFill>
              <a:schemeClr val="accent4"/>
            </a:solidFill>
            <a:ln w="12700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4" name="Oval 13"/>
            <p:cNvSpPr/>
            <p:nvPr/>
          </p:nvSpPr>
          <p:spPr>
            <a:xfrm>
              <a:off x="7733541" y="2582683"/>
              <a:ext cx="372386" cy="356482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5" name="Oval 14"/>
            <p:cNvSpPr/>
            <p:nvPr/>
          </p:nvSpPr>
          <p:spPr>
            <a:xfrm>
              <a:off x="7708412" y="3780198"/>
              <a:ext cx="372386" cy="356482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6" name="Oval 15"/>
            <p:cNvSpPr/>
            <p:nvPr/>
          </p:nvSpPr>
          <p:spPr>
            <a:xfrm>
              <a:off x="6541456" y="2556386"/>
              <a:ext cx="372386" cy="356482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7" name="Oval 16"/>
            <p:cNvSpPr/>
            <p:nvPr/>
          </p:nvSpPr>
          <p:spPr>
            <a:xfrm>
              <a:off x="6523639" y="3768954"/>
              <a:ext cx="372386" cy="356482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9" name="Oval 18"/>
            <p:cNvSpPr/>
            <p:nvPr/>
          </p:nvSpPr>
          <p:spPr>
            <a:xfrm>
              <a:off x="6990260" y="2982337"/>
              <a:ext cx="651074" cy="673585"/>
            </a:xfrm>
            <a:prstGeom prst="ellipse">
              <a:avLst/>
            </a:prstGeom>
            <a:solidFill>
              <a:schemeClr val="tx1"/>
            </a:solidFill>
            <a:ln w="7620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0" name="Oval 19"/>
            <p:cNvSpPr/>
            <p:nvPr/>
          </p:nvSpPr>
          <p:spPr>
            <a:xfrm>
              <a:off x="7142660" y="3134738"/>
              <a:ext cx="341179" cy="35357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 w="7620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4" name="Oval 33"/>
            <p:cNvSpPr/>
            <p:nvPr/>
          </p:nvSpPr>
          <p:spPr>
            <a:xfrm>
              <a:off x="7213783" y="2396226"/>
              <a:ext cx="219817" cy="288064"/>
            </a:xfrm>
            <a:prstGeom prst="ellipse">
              <a:avLst/>
            </a:prstGeom>
            <a:solidFill>
              <a:schemeClr val="accent4"/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5" name="Rectangle 34"/>
            <p:cNvSpPr/>
            <p:nvPr/>
          </p:nvSpPr>
          <p:spPr>
            <a:xfrm>
              <a:off x="7292932" y="2249267"/>
              <a:ext cx="62494" cy="67399"/>
            </a:xfrm>
            <a:prstGeom prst="rect">
              <a:avLst/>
            </a:prstGeom>
            <a:solidFill>
              <a:schemeClr val="accent4"/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6" name="Rectangle 35"/>
            <p:cNvSpPr/>
            <p:nvPr/>
          </p:nvSpPr>
          <p:spPr>
            <a:xfrm>
              <a:off x="6230465" y="3309481"/>
              <a:ext cx="62494" cy="67399"/>
            </a:xfrm>
            <a:prstGeom prst="rect">
              <a:avLst/>
            </a:prstGeom>
            <a:solidFill>
              <a:schemeClr val="accent4"/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7" name="Rectangle 36"/>
            <p:cNvSpPr/>
            <p:nvPr/>
          </p:nvSpPr>
          <p:spPr>
            <a:xfrm>
              <a:off x="8335209" y="3298271"/>
              <a:ext cx="62494" cy="67399"/>
            </a:xfrm>
            <a:prstGeom prst="rect">
              <a:avLst/>
            </a:prstGeom>
            <a:solidFill>
              <a:schemeClr val="accent4"/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8" name="Oval 37"/>
            <p:cNvSpPr/>
            <p:nvPr/>
          </p:nvSpPr>
          <p:spPr>
            <a:xfrm rot="16200000">
              <a:off x="6431099" y="3194453"/>
              <a:ext cx="219817" cy="288064"/>
            </a:xfrm>
            <a:prstGeom prst="ellipse">
              <a:avLst/>
            </a:prstGeom>
            <a:solidFill>
              <a:schemeClr val="accent4"/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9" name="Oval 38"/>
            <p:cNvSpPr/>
            <p:nvPr/>
          </p:nvSpPr>
          <p:spPr>
            <a:xfrm rot="16200000">
              <a:off x="7993194" y="3181703"/>
              <a:ext cx="219817" cy="288064"/>
            </a:xfrm>
            <a:prstGeom prst="ellipse">
              <a:avLst/>
            </a:prstGeom>
            <a:solidFill>
              <a:schemeClr val="accent4"/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0" name="Oval 39"/>
            <p:cNvSpPr/>
            <p:nvPr/>
          </p:nvSpPr>
          <p:spPr>
            <a:xfrm>
              <a:off x="7200742" y="3974184"/>
              <a:ext cx="219817" cy="288064"/>
            </a:xfrm>
            <a:prstGeom prst="ellipse">
              <a:avLst/>
            </a:prstGeom>
            <a:solidFill>
              <a:schemeClr val="accent4"/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1" name="Rectangle 40"/>
            <p:cNvSpPr/>
            <p:nvPr/>
          </p:nvSpPr>
          <p:spPr>
            <a:xfrm>
              <a:off x="7277655" y="4337397"/>
              <a:ext cx="62494" cy="67399"/>
            </a:xfrm>
            <a:prstGeom prst="rect">
              <a:avLst/>
            </a:prstGeom>
            <a:solidFill>
              <a:schemeClr val="accent4"/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53" name="Group 52"/>
          <p:cNvGrpSpPr/>
          <p:nvPr/>
        </p:nvGrpSpPr>
        <p:grpSpPr>
          <a:xfrm>
            <a:off x="8931958" y="1986040"/>
            <a:ext cx="2625883" cy="2658122"/>
            <a:chOff x="8931958" y="1986040"/>
            <a:chExt cx="2625883" cy="2658122"/>
          </a:xfrm>
        </p:grpSpPr>
        <p:sp>
          <p:nvSpPr>
            <p:cNvPr id="21" name="Rectangle 20"/>
            <p:cNvSpPr/>
            <p:nvPr/>
          </p:nvSpPr>
          <p:spPr>
            <a:xfrm>
              <a:off x="8931958" y="1986040"/>
              <a:ext cx="2625883" cy="2658122"/>
            </a:xfrm>
            <a:prstGeom prst="rect">
              <a:avLst/>
            </a:prstGeom>
            <a:noFill/>
            <a:ln>
              <a:solidFill>
                <a:srgbClr val="FFFFE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3" name="Oval 22"/>
            <p:cNvSpPr/>
            <p:nvPr/>
          </p:nvSpPr>
          <p:spPr>
            <a:xfrm>
              <a:off x="9077035" y="2162277"/>
              <a:ext cx="2337684" cy="2314907"/>
            </a:xfrm>
            <a:prstGeom prst="ellipse">
              <a:avLst/>
            </a:prstGeom>
            <a:solidFill>
              <a:schemeClr val="tx1"/>
            </a:solidFill>
            <a:ln w="7620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4" name="Oval 23"/>
            <p:cNvSpPr/>
            <p:nvPr/>
          </p:nvSpPr>
          <p:spPr>
            <a:xfrm>
              <a:off x="10064336" y="2282965"/>
              <a:ext cx="372386" cy="356482"/>
            </a:xfrm>
            <a:prstGeom prst="ellipse">
              <a:avLst/>
            </a:prstGeom>
            <a:solidFill>
              <a:schemeClr val="accent4"/>
            </a:solidFill>
            <a:ln w="12700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5" name="Oval 24"/>
            <p:cNvSpPr/>
            <p:nvPr/>
          </p:nvSpPr>
          <p:spPr>
            <a:xfrm>
              <a:off x="9195815" y="3154330"/>
              <a:ext cx="372386" cy="356482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6" name="Oval 25"/>
            <p:cNvSpPr/>
            <p:nvPr/>
          </p:nvSpPr>
          <p:spPr>
            <a:xfrm>
              <a:off x="10924747" y="3163301"/>
              <a:ext cx="372386" cy="356482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7" name="Oval 26"/>
            <p:cNvSpPr/>
            <p:nvPr/>
          </p:nvSpPr>
          <p:spPr>
            <a:xfrm>
              <a:off x="10058706" y="4014615"/>
              <a:ext cx="372386" cy="356482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8" name="Oval 27"/>
            <p:cNvSpPr/>
            <p:nvPr/>
          </p:nvSpPr>
          <p:spPr>
            <a:xfrm>
              <a:off x="10664218" y="2583283"/>
              <a:ext cx="372386" cy="356482"/>
            </a:xfrm>
            <a:prstGeom prst="ellipse">
              <a:avLst/>
            </a:prstGeom>
            <a:solidFill>
              <a:schemeClr val="accent4"/>
            </a:solidFill>
            <a:ln w="12700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9" name="Oval 28"/>
            <p:cNvSpPr/>
            <p:nvPr/>
          </p:nvSpPr>
          <p:spPr>
            <a:xfrm>
              <a:off x="10639089" y="3780798"/>
              <a:ext cx="372386" cy="356482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0" name="Oval 29"/>
            <p:cNvSpPr/>
            <p:nvPr/>
          </p:nvSpPr>
          <p:spPr>
            <a:xfrm>
              <a:off x="9472133" y="2556986"/>
              <a:ext cx="372386" cy="356482"/>
            </a:xfrm>
            <a:prstGeom prst="ellipse">
              <a:avLst/>
            </a:prstGeom>
            <a:solidFill>
              <a:schemeClr val="accent4"/>
            </a:solidFill>
            <a:ln w="12700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1" name="Oval 30"/>
            <p:cNvSpPr/>
            <p:nvPr/>
          </p:nvSpPr>
          <p:spPr>
            <a:xfrm>
              <a:off x="9454316" y="3769554"/>
              <a:ext cx="372386" cy="356482"/>
            </a:xfrm>
            <a:prstGeom prst="ellipse">
              <a:avLst/>
            </a:prstGeom>
            <a:solidFill>
              <a:schemeClr val="accent4"/>
            </a:solidFill>
            <a:ln w="12700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2" name="Oval 31"/>
            <p:cNvSpPr/>
            <p:nvPr/>
          </p:nvSpPr>
          <p:spPr>
            <a:xfrm>
              <a:off x="9920937" y="2982937"/>
              <a:ext cx="651074" cy="673585"/>
            </a:xfrm>
            <a:prstGeom prst="ellipse">
              <a:avLst/>
            </a:prstGeom>
            <a:solidFill>
              <a:schemeClr val="tx1"/>
            </a:solidFill>
            <a:ln w="7620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3" name="Oval 32"/>
            <p:cNvSpPr/>
            <p:nvPr/>
          </p:nvSpPr>
          <p:spPr>
            <a:xfrm>
              <a:off x="10073337" y="3135338"/>
              <a:ext cx="341179" cy="35357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 w="7620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2" name="Oval 41"/>
            <p:cNvSpPr/>
            <p:nvPr/>
          </p:nvSpPr>
          <p:spPr>
            <a:xfrm rot="3231070">
              <a:off x="9592354" y="3757629"/>
              <a:ext cx="219817" cy="288064"/>
            </a:xfrm>
            <a:prstGeom prst="ellipse">
              <a:avLst/>
            </a:prstGeom>
            <a:solidFill>
              <a:schemeClr val="accent4"/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3" name="Rectangle 42"/>
            <p:cNvSpPr/>
            <p:nvPr/>
          </p:nvSpPr>
          <p:spPr>
            <a:xfrm>
              <a:off x="10219282" y="2241285"/>
              <a:ext cx="62494" cy="67399"/>
            </a:xfrm>
            <a:prstGeom prst="rect">
              <a:avLst/>
            </a:prstGeom>
            <a:solidFill>
              <a:schemeClr val="accent4"/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5" name="Oval 44"/>
            <p:cNvSpPr/>
            <p:nvPr/>
          </p:nvSpPr>
          <p:spPr>
            <a:xfrm rot="21378410">
              <a:off x="10142114" y="2389446"/>
              <a:ext cx="219817" cy="288064"/>
            </a:xfrm>
            <a:prstGeom prst="ellipse">
              <a:avLst/>
            </a:prstGeom>
            <a:solidFill>
              <a:schemeClr val="accent4"/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6" name="Oval 45"/>
            <p:cNvSpPr/>
            <p:nvPr/>
          </p:nvSpPr>
          <p:spPr>
            <a:xfrm rot="18554216">
              <a:off x="9608165" y="2642395"/>
              <a:ext cx="219817" cy="288064"/>
            </a:xfrm>
            <a:prstGeom prst="ellipse">
              <a:avLst/>
            </a:prstGeom>
            <a:solidFill>
              <a:schemeClr val="accent4"/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7" name="Oval 46"/>
            <p:cNvSpPr/>
            <p:nvPr/>
          </p:nvSpPr>
          <p:spPr>
            <a:xfrm rot="3183871">
              <a:off x="10676157" y="2669913"/>
              <a:ext cx="219817" cy="288064"/>
            </a:xfrm>
            <a:prstGeom prst="ellipse">
              <a:avLst/>
            </a:prstGeom>
            <a:solidFill>
              <a:schemeClr val="accent4"/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8" name="Rectangle 47"/>
            <p:cNvSpPr/>
            <p:nvPr/>
          </p:nvSpPr>
          <p:spPr>
            <a:xfrm rot="2700000">
              <a:off x="9468994" y="4019691"/>
              <a:ext cx="62494" cy="67399"/>
            </a:xfrm>
            <a:prstGeom prst="rect">
              <a:avLst/>
            </a:prstGeom>
            <a:solidFill>
              <a:schemeClr val="accent4"/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51" name="Rectangle 50"/>
            <p:cNvSpPr/>
            <p:nvPr/>
          </p:nvSpPr>
          <p:spPr>
            <a:xfrm rot="2700000">
              <a:off x="9487728" y="2579760"/>
              <a:ext cx="62494" cy="67399"/>
            </a:xfrm>
            <a:prstGeom prst="rect">
              <a:avLst/>
            </a:prstGeom>
            <a:solidFill>
              <a:schemeClr val="accent4"/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52" name="Rectangle 51"/>
            <p:cNvSpPr/>
            <p:nvPr/>
          </p:nvSpPr>
          <p:spPr>
            <a:xfrm rot="2700000">
              <a:off x="10959432" y="2600592"/>
              <a:ext cx="62494" cy="67399"/>
            </a:xfrm>
            <a:prstGeom prst="rect">
              <a:avLst/>
            </a:prstGeom>
            <a:solidFill>
              <a:schemeClr val="accent4"/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pic>
        <p:nvPicPr>
          <p:cNvPr id="5" name="Picture 4">
            <a:extLst>
              <a:ext uri="{FF2B5EF4-FFF2-40B4-BE49-F238E27FC236}">
                <a16:creationId xmlns:a16="http://schemas.microsoft.com/office/drawing/2014/main" id="{790D8FDF-3E62-5B7F-4137-C6E59C5F243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32083" y="5023153"/>
            <a:ext cx="853742" cy="87508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4A72D149-B0B3-E7A8-5C62-EF863CEA678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879213" y="4980466"/>
            <a:ext cx="725680" cy="9177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701423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0B7BA0-0F6E-85D4-B22F-2073616191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DNA extraction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DCB076C-882F-BF49-0FC2-8322D7073AF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04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F580C35-B4CC-094B-D417-0D44AE9BCAD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533026" y="5152255"/>
            <a:ext cx="11159979" cy="7626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874074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13566037"/>
              </p:ext>
            </p:extLst>
          </p:nvPr>
        </p:nvGraphicFramePr>
        <p:xfrm>
          <a:off x="480176" y="2751197"/>
          <a:ext cx="11236512" cy="378477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745504">
                  <a:extLst>
                    <a:ext uri="{9D8B030D-6E8A-4147-A177-3AD203B41FA5}">
                      <a16:colId xmlns:a16="http://schemas.microsoft.com/office/drawing/2014/main" val="3898846747"/>
                    </a:ext>
                  </a:extLst>
                </a:gridCol>
                <a:gridCol w="3745504">
                  <a:extLst>
                    <a:ext uri="{9D8B030D-6E8A-4147-A177-3AD203B41FA5}">
                      <a16:colId xmlns:a16="http://schemas.microsoft.com/office/drawing/2014/main" val="615221792"/>
                    </a:ext>
                  </a:extLst>
                </a:gridCol>
                <a:gridCol w="3745504">
                  <a:extLst>
                    <a:ext uri="{9D8B030D-6E8A-4147-A177-3AD203B41FA5}">
                      <a16:colId xmlns:a16="http://schemas.microsoft.com/office/drawing/2014/main" val="2984305762"/>
                    </a:ext>
                  </a:extLst>
                </a:gridCol>
              </a:tblGrid>
              <a:tr h="3784776">
                <a:tc>
                  <a:txBody>
                    <a:bodyPr/>
                    <a:lstStyle/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r>
                        <a:rPr lang="en-GB" sz="2000" dirty="0"/>
                        <a:t>Use a small amount                    of sample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endParaRPr lang="en-GB" sz="20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GB" sz="2000" dirty="0"/>
                        <a:t>Thoroughly grind the                       tissue </a:t>
                      </a:r>
                    </a:p>
                    <a:p>
                      <a:endParaRPr lang="en-GB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GB" sz="2000" dirty="0"/>
                        <a:t>Make sure Chelex is                       not transferred after centrifugation</a:t>
                      </a:r>
                    </a:p>
                    <a:p>
                      <a:endParaRPr lang="en-GB" dirty="0"/>
                    </a:p>
                    <a:p>
                      <a:endParaRPr lang="en-GB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55510300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EAD25852-B597-5D0A-FA7B-819CF20AA526}"/>
              </a:ext>
            </a:extLst>
          </p:cNvPr>
          <p:cNvSpPr>
            <a:spLocks noGrp="1"/>
          </p:cNvSpPr>
          <p:nvPr>
            <p:ph type="title"/>
          </p:nvPr>
        </p:nvSpPr>
        <p:spPr>
          <a:noFill/>
        </p:spPr>
        <p:txBody>
          <a:bodyPr/>
          <a:lstStyle/>
          <a:p>
            <a:r>
              <a:rPr lang="en-US" dirty="0"/>
              <a:t>Extracting DNA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087A3599-34D5-6017-A266-D194FF7D205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0175" y="2021302"/>
            <a:ext cx="5181154" cy="65023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GB" b="1" dirty="0">
                <a:solidFill>
                  <a:schemeClr val="accent5"/>
                </a:solidFill>
              </a:rPr>
              <a:t>TOP TIPS</a:t>
            </a:r>
            <a:endParaRPr lang="en-GB" b="1" dirty="0"/>
          </a:p>
        </p:txBody>
      </p:sp>
      <p:grpSp>
        <p:nvGrpSpPr>
          <p:cNvPr id="49" name="Group 48"/>
          <p:cNvGrpSpPr/>
          <p:nvPr/>
        </p:nvGrpSpPr>
        <p:grpSpPr>
          <a:xfrm>
            <a:off x="783173" y="4217453"/>
            <a:ext cx="2116425" cy="2064451"/>
            <a:chOff x="-12995" y="3190340"/>
            <a:chExt cx="2116425" cy="2064451"/>
          </a:xfrm>
        </p:grpSpPr>
        <p:grpSp>
          <p:nvGrpSpPr>
            <p:cNvPr id="50" name="Group 49"/>
            <p:cNvGrpSpPr/>
            <p:nvPr/>
          </p:nvGrpSpPr>
          <p:grpSpPr>
            <a:xfrm>
              <a:off x="-12995" y="3190340"/>
              <a:ext cx="1376626" cy="2064451"/>
              <a:chOff x="56449" y="3190340"/>
              <a:chExt cx="1376626" cy="2064451"/>
            </a:xfrm>
          </p:grpSpPr>
          <p:sp>
            <p:nvSpPr>
              <p:cNvPr id="62" name="Rectangle 61"/>
              <p:cNvSpPr/>
              <p:nvPr/>
            </p:nvSpPr>
            <p:spPr>
              <a:xfrm>
                <a:off x="748122" y="3190340"/>
                <a:ext cx="684953" cy="100584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63" name="Flowchart: Stored Data 62"/>
              <p:cNvSpPr/>
              <p:nvPr/>
            </p:nvSpPr>
            <p:spPr>
              <a:xfrm rot="16200000">
                <a:off x="139459" y="3992749"/>
                <a:ext cx="1911436" cy="612648"/>
              </a:xfrm>
              <a:prstGeom prst="flowChartOnlineStorage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64" name="Rectangle 63"/>
              <p:cNvSpPr/>
              <p:nvPr/>
            </p:nvSpPr>
            <p:spPr>
              <a:xfrm>
                <a:off x="795430" y="3343355"/>
                <a:ext cx="600075" cy="81972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pic>
            <p:nvPicPr>
              <p:cNvPr id="65" name="Picture 64"/>
              <p:cNvPicPr>
                <a:picLocks noChangeAspect="1"/>
              </p:cNvPicPr>
              <p:nvPr/>
            </p:nvPicPr>
            <p:blipFill rotWithShape="1">
              <a:blip r:embed="rId3"/>
              <a:srcRect t="6904" r="80573" b="73296"/>
              <a:stretch/>
            </p:blipFill>
            <p:spPr>
              <a:xfrm rot="4455734">
                <a:off x="1019261" y="4317906"/>
                <a:ext cx="128516" cy="87006"/>
              </a:xfrm>
              <a:prstGeom prst="rect">
                <a:avLst/>
              </a:prstGeom>
            </p:spPr>
          </p:pic>
          <p:grpSp>
            <p:nvGrpSpPr>
              <p:cNvPr id="66" name="Group 65"/>
              <p:cNvGrpSpPr/>
              <p:nvPr/>
            </p:nvGrpSpPr>
            <p:grpSpPr>
              <a:xfrm>
                <a:off x="56449" y="4197894"/>
                <a:ext cx="999872" cy="783813"/>
                <a:chOff x="54086" y="3990026"/>
                <a:chExt cx="999872" cy="783813"/>
              </a:xfrm>
            </p:grpSpPr>
            <p:pic>
              <p:nvPicPr>
                <p:cNvPr id="70" name="Picture 69"/>
                <p:cNvPicPr>
                  <a:picLocks noChangeAspect="1"/>
                </p:cNvPicPr>
                <p:nvPr/>
              </p:nvPicPr>
              <p:blipFill>
                <a:blip r:embed="rId3"/>
                <a:stretch>
                  <a:fillRect/>
                </a:stretch>
              </p:blipFill>
              <p:spPr>
                <a:xfrm rot="4455734">
                  <a:off x="183623" y="4223333"/>
                  <a:ext cx="661552" cy="439459"/>
                </a:xfrm>
                <a:prstGeom prst="rect">
                  <a:avLst/>
                </a:prstGeom>
              </p:spPr>
            </p:pic>
            <p:sp>
              <p:nvSpPr>
                <p:cNvPr id="71" name="Freeform 70"/>
                <p:cNvSpPr/>
                <p:nvPr/>
              </p:nvSpPr>
              <p:spPr>
                <a:xfrm>
                  <a:off x="541195" y="4102310"/>
                  <a:ext cx="93028" cy="120256"/>
                </a:xfrm>
                <a:custGeom>
                  <a:avLst/>
                  <a:gdLst>
                    <a:gd name="connsiteX0" fmla="*/ 0 w 93028"/>
                    <a:gd name="connsiteY0" fmla="*/ 56725 h 120256"/>
                    <a:gd name="connsiteX1" fmla="*/ 27228 w 93028"/>
                    <a:gd name="connsiteY1" fmla="*/ 120256 h 120256"/>
                    <a:gd name="connsiteX2" fmla="*/ 54455 w 93028"/>
                    <a:gd name="connsiteY2" fmla="*/ 104374 h 120256"/>
                    <a:gd name="connsiteX3" fmla="*/ 93028 w 93028"/>
                    <a:gd name="connsiteY3" fmla="*/ 52187 h 120256"/>
                    <a:gd name="connsiteX4" fmla="*/ 61262 w 93028"/>
                    <a:gd name="connsiteY4" fmla="*/ 0 h 120256"/>
                    <a:gd name="connsiteX5" fmla="*/ 29497 w 93028"/>
                    <a:gd name="connsiteY5" fmla="*/ 4538 h 120256"/>
                    <a:gd name="connsiteX6" fmla="*/ 0 w 93028"/>
                    <a:gd name="connsiteY6" fmla="*/ 56725 h 1202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93028" h="120256">
                      <a:moveTo>
                        <a:pt x="0" y="56725"/>
                      </a:moveTo>
                      <a:lnTo>
                        <a:pt x="27228" y="120256"/>
                      </a:lnTo>
                      <a:lnTo>
                        <a:pt x="54455" y="104374"/>
                      </a:lnTo>
                      <a:lnTo>
                        <a:pt x="93028" y="52187"/>
                      </a:lnTo>
                      <a:lnTo>
                        <a:pt x="61262" y="0"/>
                      </a:lnTo>
                      <a:lnTo>
                        <a:pt x="29497" y="4538"/>
                      </a:lnTo>
                      <a:lnTo>
                        <a:pt x="0" y="56725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pic>
              <p:nvPicPr>
                <p:cNvPr id="72" name="Picture 71"/>
                <p:cNvPicPr>
                  <a:picLocks noChangeAspect="1"/>
                </p:cNvPicPr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 rot="2527090">
                  <a:off x="54086" y="3990026"/>
                  <a:ext cx="958861" cy="374818"/>
                </a:xfrm>
                <a:prstGeom prst="rect">
                  <a:avLst/>
                </a:prstGeom>
              </p:spPr>
            </p:pic>
            <p:cxnSp>
              <p:nvCxnSpPr>
                <p:cNvPr id="73" name="Straight Arrow Connector 72"/>
                <p:cNvCxnSpPr/>
                <p:nvPr/>
              </p:nvCxnSpPr>
              <p:spPr>
                <a:xfrm>
                  <a:off x="599013" y="4162438"/>
                  <a:ext cx="454945" cy="0"/>
                </a:xfrm>
                <a:prstGeom prst="straightConnector1">
                  <a:avLst/>
                </a:prstGeom>
                <a:ln>
                  <a:solidFill>
                    <a:schemeClr val="tx1"/>
                  </a:solidFill>
                  <a:tailEnd type="triangle" w="sm" len="sm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67" name="Oval 66"/>
              <p:cNvSpPr/>
              <p:nvPr/>
            </p:nvSpPr>
            <p:spPr>
              <a:xfrm>
                <a:off x="846751" y="4571791"/>
                <a:ext cx="69730" cy="75950"/>
              </a:xfrm>
              <a:prstGeom prst="ellipse">
                <a:avLst/>
              </a:prstGeom>
              <a:solidFill>
                <a:srgbClr val="FFFFE5"/>
              </a:solidFill>
              <a:ln>
                <a:solidFill>
                  <a:srgbClr val="FFFFE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68" name="Oval 67"/>
              <p:cNvSpPr/>
              <p:nvPr/>
            </p:nvSpPr>
            <p:spPr>
              <a:xfrm>
                <a:off x="1075890" y="4825596"/>
                <a:ext cx="69730" cy="75950"/>
              </a:xfrm>
              <a:prstGeom prst="ellipse">
                <a:avLst/>
              </a:prstGeom>
              <a:solidFill>
                <a:srgbClr val="FFFFE5"/>
              </a:solidFill>
              <a:ln>
                <a:solidFill>
                  <a:srgbClr val="FFFFE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69" name="Oval 68"/>
              <p:cNvSpPr/>
              <p:nvPr/>
            </p:nvSpPr>
            <p:spPr>
              <a:xfrm>
                <a:off x="1075890" y="5158678"/>
                <a:ext cx="69730" cy="75950"/>
              </a:xfrm>
              <a:prstGeom prst="ellipse">
                <a:avLst/>
              </a:prstGeom>
              <a:solidFill>
                <a:srgbClr val="FFFFE5"/>
              </a:solidFill>
              <a:ln>
                <a:solidFill>
                  <a:srgbClr val="FFFFE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  <p:sp>
          <p:nvSpPr>
            <p:cNvPr id="56" name="TextBox 55"/>
            <p:cNvSpPr txBox="1"/>
            <p:nvPr/>
          </p:nvSpPr>
          <p:spPr>
            <a:xfrm>
              <a:off x="1251915" y="4224710"/>
              <a:ext cx="851515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GB" sz="1400" dirty="0"/>
                <a:t>Antenna</a:t>
              </a:r>
            </a:p>
          </p:txBody>
        </p:sp>
        <p:sp>
          <p:nvSpPr>
            <p:cNvPr id="57" name="TextBox 56"/>
            <p:cNvSpPr txBox="1"/>
            <p:nvPr/>
          </p:nvSpPr>
          <p:spPr>
            <a:xfrm>
              <a:off x="1360919" y="4707418"/>
              <a:ext cx="74251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GB" sz="1400" dirty="0"/>
                <a:t>Chelex</a:t>
              </a:r>
            </a:p>
          </p:txBody>
        </p:sp>
        <p:sp>
          <p:nvSpPr>
            <p:cNvPr id="58" name="TextBox 57"/>
            <p:cNvSpPr txBox="1"/>
            <p:nvPr/>
          </p:nvSpPr>
          <p:spPr>
            <a:xfrm>
              <a:off x="1433075" y="4463980"/>
              <a:ext cx="655692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GB" sz="1400" dirty="0"/>
                <a:t>Water</a:t>
              </a:r>
            </a:p>
          </p:txBody>
        </p:sp>
        <p:cxnSp>
          <p:nvCxnSpPr>
            <p:cNvPr id="59" name="Straight Connector 58"/>
            <p:cNvCxnSpPr/>
            <p:nvPr/>
          </p:nvCxnSpPr>
          <p:spPr>
            <a:xfrm flipV="1">
              <a:off x="1040296" y="4863080"/>
              <a:ext cx="412159" cy="46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Straight Connector 59"/>
            <p:cNvCxnSpPr/>
            <p:nvPr/>
          </p:nvCxnSpPr>
          <p:spPr>
            <a:xfrm flipV="1">
              <a:off x="1236345" y="4627589"/>
              <a:ext cx="274013" cy="493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Connector 60"/>
            <p:cNvCxnSpPr/>
            <p:nvPr/>
          </p:nvCxnSpPr>
          <p:spPr>
            <a:xfrm flipV="1">
              <a:off x="1018209" y="4369127"/>
              <a:ext cx="337220" cy="6299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4" name="Group 73"/>
          <p:cNvGrpSpPr/>
          <p:nvPr/>
        </p:nvGrpSpPr>
        <p:grpSpPr>
          <a:xfrm>
            <a:off x="5269689" y="3779412"/>
            <a:ext cx="1336190" cy="2502492"/>
            <a:chOff x="2747671" y="2752299"/>
            <a:chExt cx="1336190" cy="2502492"/>
          </a:xfrm>
        </p:grpSpPr>
        <p:grpSp>
          <p:nvGrpSpPr>
            <p:cNvPr id="75" name="Group 74"/>
            <p:cNvGrpSpPr/>
            <p:nvPr/>
          </p:nvGrpSpPr>
          <p:grpSpPr>
            <a:xfrm>
              <a:off x="2747671" y="2752299"/>
              <a:ext cx="684953" cy="2502492"/>
              <a:chOff x="2747610" y="2752299"/>
              <a:chExt cx="684953" cy="2502492"/>
            </a:xfrm>
          </p:grpSpPr>
          <p:sp>
            <p:nvSpPr>
              <p:cNvPr id="80" name="Rectangle 79"/>
              <p:cNvSpPr/>
              <p:nvPr/>
            </p:nvSpPr>
            <p:spPr>
              <a:xfrm>
                <a:off x="2747610" y="3190340"/>
                <a:ext cx="684953" cy="100584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81" name="Flowchart: Stored Data 80"/>
              <p:cNvSpPr/>
              <p:nvPr/>
            </p:nvSpPr>
            <p:spPr>
              <a:xfrm rot="16200000">
                <a:off x="2138947" y="3992749"/>
                <a:ext cx="1911436" cy="612648"/>
              </a:xfrm>
              <a:prstGeom prst="flowChartOnlineStorage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82" name="Rectangle 81"/>
              <p:cNvSpPr/>
              <p:nvPr/>
            </p:nvSpPr>
            <p:spPr>
              <a:xfrm>
                <a:off x="2794918" y="3343355"/>
                <a:ext cx="600075" cy="81972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pic>
            <p:nvPicPr>
              <p:cNvPr id="83" name="Picture 82"/>
              <p:cNvPicPr>
                <a:picLocks noChangeAspect="1"/>
              </p:cNvPicPr>
              <p:nvPr/>
            </p:nvPicPr>
            <p:blipFill rotWithShape="1">
              <a:blip r:embed="rId3"/>
              <a:srcRect t="6904" r="80573" b="73296"/>
              <a:stretch/>
            </p:blipFill>
            <p:spPr>
              <a:xfrm rot="4455734">
                <a:off x="3018749" y="4317906"/>
                <a:ext cx="128516" cy="87006"/>
              </a:xfrm>
              <a:prstGeom prst="rect">
                <a:avLst/>
              </a:prstGeom>
            </p:spPr>
          </p:pic>
          <p:sp>
            <p:nvSpPr>
              <p:cNvPr id="84" name="Rectangle 83"/>
              <p:cNvSpPr/>
              <p:nvPr/>
            </p:nvSpPr>
            <p:spPr>
              <a:xfrm>
                <a:off x="3030055" y="2752299"/>
                <a:ext cx="112254" cy="1279046"/>
              </a:xfrm>
              <a:prstGeom prst="rect">
                <a:avLst/>
              </a:prstGeom>
              <a:solidFill>
                <a:schemeClr val="accent3"/>
              </a:solidFill>
              <a:ln>
                <a:solidFill>
                  <a:schemeClr val="accent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pic>
            <p:nvPicPr>
              <p:cNvPr id="85" name="Picture 84"/>
              <p:cNvPicPr>
                <a:picLocks noChangeAspect="1"/>
              </p:cNvPicPr>
              <p:nvPr/>
            </p:nvPicPr>
            <p:blipFill rotWithShape="1">
              <a:blip r:embed="rId5"/>
              <a:srcRect t="54234"/>
              <a:stretch/>
            </p:blipFill>
            <p:spPr>
              <a:xfrm>
                <a:off x="2804583" y="3939050"/>
                <a:ext cx="579967" cy="686373"/>
              </a:xfrm>
              <a:prstGeom prst="rect">
                <a:avLst/>
              </a:prstGeom>
            </p:spPr>
          </p:pic>
          <p:pic>
            <p:nvPicPr>
              <p:cNvPr id="86" name="Picture 85"/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2821870" y="4644257"/>
                <a:ext cx="200801" cy="297019"/>
              </a:xfrm>
              <a:prstGeom prst="rect">
                <a:avLst/>
              </a:prstGeom>
            </p:spPr>
          </p:pic>
          <p:pic>
            <p:nvPicPr>
              <p:cNvPr id="87" name="Picture 86"/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 rot="4358709">
                <a:off x="3011029" y="4894986"/>
                <a:ext cx="200801" cy="297019"/>
              </a:xfrm>
              <a:prstGeom prst="rect">
                <a:avLst/>
              </a:prstGeom>
            </p:spPr>
          </p:pic>
          <p:pic>
            <p:nvPicPr>
              <p:cNvPr id="88" name="Picture 87"/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 rot="8311826">
                <a:off x="3141864" y="4644601"/>
                <a:ext cx="200801" cy="297019"/>
              </a:xfrm>
              <a:prstGeom prst="rect">
                <a:avLst/>
              </a:prstGeom>
            </p:spPr>
          </p:pic>
          <p:sp>
            <p:nvSpPr>
              <p:cNvPr id="89" name="Oval 88"/>
              <p:cNvSpPr/>
              <p:nvPr/>
            </p:nvSpPr>
            <p:spPr>
              <a:xfrm>
                <a:off x="2817119" y="4571791"/>
                <a:ext cx="69730" cy="75950"/>
              </a:xfrm>
              <a:prstGeom prst="ellipse">
                <a:avLst/>
              </a:prstGeom>
              <a:solidFill>
                <a:srgbClr val="FFFFE5"/>
              </a:solidFill>
              <a:ln>
                <a:solidFill>
                  <a:srgbClr val="FFFFE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90" name="Oval 89"/>
              <p:cNvSpPr/>
              <p:nvPr/>
            </p:nvSpPr>
            <p:spPr>
              <a:xfrm>
                <a:off x="3046258" y="4825596"/>
                <a:ext cx="69730" cy="75950"/>
              </a:xfrm>
              <a:prstGeom prst="ellipse">
                <a:avLst/>
              </a:prstGeom>
              <a:solidFill>
                <a:srgbClr val="FFFFE5"/>
              </a:solidFill>
              <a:ln>
                <a:solidFill>
                  <a:srgbClr val="FFFFE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91" name="Oval 90"/>
              <p:cNvSpPr/>
              <p:nvPr/>
            </p:nvSpPr>
            <p:spPr>
              <a:xfrm>
                <a:off x="3046258" y="5158678"/>
                <a:ext cx="69730" cy="75950"/>
              </a:xfrm>
              <a:prstGeom prst="ellipse">
                <a:avLst/>
              </a:prstGeom>
              <a:solidFill>
                <a:srgbClr val="FFFFE5"/>
              </a:solidFill>
              <a:ln>
                <a:solidFill>
                  <a:srgbClr val="FFFFE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  <p:sp>
          <p:nvSpPr>
            <p:cNvPr id="76" name="TextBox 75"/>
            <p:cNvSpPr txBox="1"/>
            <p:nvPr/>
          </p:nvSpPr>
          <p:spPr>
            <a:xfrm>
              <a:off x="3589815" y="4707418"/>
              <a:ext cx="494046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GB" sz="1400" dirty="0"/>
                <a:t>Cell</a:t>
              </a:r>
            </a:p>
          </p:txBody>
        </p:sp>
        <p:cxnSp>
          <p:nvCxnSpPr>
            <p:cNvPr id="77" name="Straight Connector 76"/>
            <p:cNvCxnSpPr/>
            <p:nvPr/>
          </p:nvCxnSpPr>
          <p:spPr>
            <a:xfrm>
              <a:off x="3299064" y="4871521"/>
              <a:ext cx="379117" cy="379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8" name="TextBox 77"/>
            <p:cNvSpPr txBox="1"/>
            <p:nvPr/>
          </p:nvSpPr>
          <p:spPr>
            <a:xfrm>
              <a:off x="3340318" y="4114679"/>
              <a:ext cx="74239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GB" sz="1400" dirty="0"/>
                <a:t>Plastic pestle</a:t>
              </a:r>
            </a:p>
          </p:txBody>
        </p:sp>
        <p:cxnSp>
          <p:nvCxnSpPr>
            <p:cNvPr id="79" name="Straight Connector 78"/>
            <p:cNvCxnSpPr/>
            <p:nvPr/>
          </p:nvCxnSpPr>
          <p:spPr>
            <a:xfrm>
              <a:off x="3256662" y="4258922"/>
              <a:ext cx="202059" cy="379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2" name="Group 91"/>
          <p:cNvGrpSpPr/>
          <p:nvPr/>
        </p:nvGrpSpPr>
        <p:grpSpPr>
          <a:xfrm>
            <a:off x="8926815" y="4217453"/>
            <a:ext cx="1312070" cy="2064451"/>
            <a:chOff x="10745869" y="3190340"/>
            <a:chExt cx="1312070" cy="2064451"/>
          </a:xfrm>
        </p:grpSpPr>
        <p:grpSp>
          <p:nvGrpSpPr>
            <p:cNvPr id="93" name="Group 92"/>
            <p:cNvGrpSpPr/>
            <p:nvPr/>
          </p:nvGrpSpPr>
          <p:grpSpPr>
            <a:xfrm>
              <a:off x="10745869" y="3190340"/>
              <a:ext cx="684953" cy="2064451"/>
              <a:chOff x="10745869" y="3036002"/>
              <a:chExt cx="684953" cy="2064451"/>
            </a:xfrm>
          </p:grpSpPr>
          <p:sp>
            <p:nvSpPr>
              <p:cNvPr id="98" name="Flowchart: Stored Data 97"/>
              <p:cNvSpPr/>
              <p:nvPr/>
            </p:nvSpPr>
            <p:spPr>
              <a:xfrm rot="16200000">
                <a:off x="10137206" y="3838411"/>
                <a:ext cx="1911436" cy="612648"/>
              </a:xfrm>
              <a:prstGeom prst="flowChartOnlineStorage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99" name="Oval 98"/>
              <p:cNvSpPr/>
              <p:nvPr/>
            </p:nvSpPr>
            <p:spPr>
              <a:xfrm>
                <a:off x="10961439" y="4885775"/>
                <a:ext cx="69730" cy="75950"/>
              </a:xfrm>
              <a:prstGeom prst="ellipse">
                <a:avLst/>
              </a:prstGeom>
              <a:solidFill>
                <a:srgbClr val="FFFFE5"/>
              </a:solidFill>
              <a:ln>
                <a:solidFill>
                  <a:srgbClr val="FFFFE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00" name="Rectangle 99"/>
              <p:cNvSpPr/>
              <p:nvPr/>
            </p:nvSpPr>
            <p:spPr>
              <a:xfrm>
                <a:off x="10745869" y="3036002"/>
                <a:ext cx="684953" cy="100584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01" name="Rectangle 100"/>
              <p:cNvSpPr/>
              <p:nvPr/>
            </p:nvSpPr>
            <p:spPr>
              <a:xfrm>
                <a:off x="10793177" y="3189017"/>
                <a:ext cx="600075" cy="81972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pic>
            <p:nvPicPr>
              <p:cNvPr id="102" name="Picture 101"/>
              <p:cNvPicPr>
                <a:picLocks noChangeAspect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 rot="20913669">
                <a:off x="10809016" y="4668283"/>
                <a:ext cx="77856" cy="301515"/>
              </a:xfrm>
              <a:prstGeom prst="rect">
                <a:avLst/>
              </a:prstGeom>
            </p:spPr>
          </p:pic>
          <p:pic>
            <p:nvPicPr>
              <p:cNvPr id="103" name="Picture 102"/>
              <p:cNvPicPr>
                <a:picLocks noChangeAspect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 rot="8289516">
                <a:off x="10875108" y="4790518"/>
                <a:ext cx="77856" cy="301515"/>
              </a:xfrm>
              <a:prstGeom prst="rect">
                <a:avLst/>
              </a:prstGeom>
            </p:spPr>
          </p:pic>
          <p:pic>
            <p:nvPicPr>
              <p:cNvPr id="104" name="Picture 103"/>
              <p:cNvPicPr>
                <a:picLocks noChangeAspect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 rot="7522557">
                <a:off x="10988585" y="4835079"/>
                <a:ext cx="77856" cy="301515"/>
              </a:xfrm>
              <a:prstGeom prst="rect">
                <a:avLst/>
              </a:prstGeom>
            </p:spPr>
          </p:pic>
          <p:pic>
            <p:nvPicPr>
              <p:cNvPr id="105" name="Picture 104"/>
              <p:cNvPicPr>
                <a:picLocks noChangeAspect="1"/>
              </p:cNvPicPr>
              <p:nvPr/>
            </p:nvPicPr>
            <p:blipFill rotWithShape="1">
              <a:blip r:embed="rId8">
                <a:duotone>
                  <a:prstClr val="black"/>
                  <a:schemeClr val="accent6">
                    <a:tint val="45000"/>
                    <a:satMod val="400000"/>
                  </a:schemeClr>
                </a:duotone>
              </a:blip>
              <a:srcRect t="32006" b="31893"/>
              <a:stretch/>
            </p:blipFill>
            <p:spPr>
              <a:xfrm rot="1605328">
                <a:off x="10920037" y="4086395"/>
                <a:ext cx="438440" cy="156879"/>
              </a:xfrm>
              <a:prstGeom prst="rect">
                <a:avLst/>
              </a:prstGeom>
            </p:spPr>
          </p:pic>
          <p:pic>
            <p:nvPicPr>
              <p:cNvPr id="106" name="Picture 105"/>
              <p:cNvPicPr>
                <a:picLocks noChangeAspect="1"/>
              </p:cNvPicPr>
              <p:nvPr/>
            </p:nvPicPr>
            <p:blipFill rotWithShape="1">
              <a:blip r:embed="rId8">
                <a:duotone>
                  <a:prstClr val="black"/>
                  <a:schemeClr val="accent6">
                    <a:tint val="45000"/>
                    <a:satMod val="400000"/>
                  </a:schemeClr>
                </a:duotone>
              </a:blip>
              <a:srcRect t="32006" b="31893"/>
              <a:stretch/>
            </p:blipFill>
            <p:spPr>
              <a:xfrm rot="7070907">
                <a:off x="10756440" y="4344163"/>
                <a:ext cx="438440" cy="156879"/>
              </a:xfrm>
              <a:prstGeom prst="rect">
                <a:avLst/>
              </a:prstGeom>
            </p:spPr>
          </p:pic>
          <p:pic>
            <p:nvPicPr>
              <p:cNvPr id="107" name="Picture 106"/>
              <p:cNvPicPr>
                <a:picLocks noChangeAspect="1"/>
              </p:cNvPicPr>
              <p:nvPr/>
            </p:nvPicPr>
            <p:blipFill rotWithShape="1">
              <a:blip r:embed="rId8">
                <a:duotone>
                  <a:prstClr val="black"/>
                  <a:schemeClr val="accent6">
                    <a:tint val="45000"/>
                    <a:satMod val="400000"/>
                  </a:schemeClr>
                </a:duotone>
              </a:blip>
              <a:srcRect t="32006" b="31893"/>
              <a:stretch/>
            </p:blipFill>
            <p:spPr>
              <a:xfrm rot="4249520">
                <a:off x="10968234" y="4534591"/>
                <a:ext cx="438440" cy="156879"/>
              </a:xfrm>
              <a:prstGeom prst="rect">
                <a:avLst/>
              </a:prstGeom>
            </p:spPr>
          </p:pic>
          <p:sp>
            <p:nvSpPr>
              <p:cNvPr id="108" name="Oval 107"/>
              <p:cNvSpPr/>
              <p:nvPr/>
            </p:nvSpPr>
            <p:spPr>
              <a:xfrm>
                <a:off x="11031169" y="5011176"/>
                <a:ext cx="69730" cy="75950"/>
              </a:xfrm>
              <a:prstGeom prst="ellipse">
                <a:avLst/>
              </a:prstGeom>
              <a:solidFill>
                <a:srgbClr val="FFFFE5"/>
              </a:solidFill>
              <a:ln>
                <a:solidFill>
                  <a:srgbClr val="FFFFE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09" name="Oval 108"/>
              <p:cNvSpPr/>
              <p:nvPr/>
            </p:nvSpPr>
            <p:spPr>
              <a:xfrm>
                <a:off x="10847188" y="4818025"/>
                <a:ext cx="69730" cy="75950"/>
              </a:xfrm>
              <a:prstGeom prst="ellipse">
                <a:avLst/>
              </a:prstGeom>
              <a:solidFill>
                <a:srgbClr val="FFFFE5"/>
              </a:solidFill>
              <a:ln>
                <a:solidFill>
                  <a:srgbClr val="FFFFE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  <p:sp>
          <p:nvSpPr>
            <p:cNvPr id="94" name="TextBox 93"/>
            <p:cNvSpPr txBox="1"/>
            <p:nvPr/>
          </p:nvSpPr>
          <p:spPr>
            <a:xfrm>
              <a:off x="10901875" y="3681988"/>
              <a:ext cx="115606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GB" sz="1400" dirty="0"/>
                <a:t>Supernatant </a:t>
              </a:r>
            </a:p>
          </p:txBody>
        </p:sp>
        <p:sp>
          <p:nvSpPr>
            <p:cNvPr id="95" name="TextBox 94"/>
            <p:cNvSpPr txBox="1"/>
            <p:nvPr/>
          </p:nvSpPr>
          <p:spPr>
            <a:xfrm>
              <a:off x="11370319" y="4927047"/>
              <a:ext cx="68762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GB" sz="1400" dirty="0"/>
                <a:t>Pellet </a:t>
              </a:r>
            </a:p>
          </p:txBody>
        </p:sp>
        <p:cxnSp>
          <p:nvCxnSpPr>
            <p:cNvPr id="96" name="Straight Connector 95"/>
            <p:cNvCxnSpPr/>
            <p:nvPr/>
          </p:nvCxnSpPr>
          <p:spPr>
            <a:xfrm flipH="1" flipV="1">
              <a:off x="11161301" y="3939050"/>
              <a:ext cx="94132" cy="304964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7" name="Straight Connector 96"/>
            <p:cNvCxnSpPr/>
            <p:nvPr/>
          </p:nvCxnSpPr>
          <p:spPr>
            <a:xfrm flipV="1">
              <a:off x="10901133" y="5087200"/>
              <a:ext cx="593567" cy="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2991945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D25852-B597-5D0A-FA7B-819CF20AA526}"/>
              </a:ext>
            </a:extLst>
          </p:cNvPr>
          <p:cNvSpPr>
            <a:spLocks noGrp="1"/>
          </p:cNvSpPr>
          <p:nvPr>
            <p:ph type="title"/>
          </p:nvPr>
        </p:nvSpPr>
        <p:spPr>
          <a:noFill/>
        </p:spPr>
        <p:txBody>
          <a:bodyPr/>
          <a:lstStyle/>
          <a:p>
            <a:r>
              <a:rPr lang="en-US" dirty="0"/>
              <a:t>Extracting DNA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087A3599-34D5-6017-A266-D194FF7D205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0175" y="2021302"/>
            <a:ext cx="5181154" cy="455729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GB" b="1" dirty="0">
                <a:solidFill>
                  <a:schemeClr val="accent5"/>
                </a:solidFill>
              </a:rPr>
              <a:t>Health and Safety</a:t>
            </a:r>
          </a:p>
          <a:p>
            <a:r>
              <a:rPr lang="en-GB" dirty="0"/>
              <a:t>No chemical substances are classed as hazardous</a:t>
            </a:r>
          </a:p>
          <a:p>
            <a:r>
              <a:rPr lang="en-GB" dirty="0"/>
              <a:t>Wear gloves to avoid contaminating the sample with your DNA</a:t>
            </a:r>
          </a:p>
          <a:p>
            <a:r>
              <a:rPr lang="en-GB" dirty="0">
                <a:solidFill>
                  <a:schemeClr val="bg2"/>
                </a:solidFill>
              </a:rPr>
              <a:t>Stand up and take care when working with hot water to avoid scalding / burns</a:t>
            </a:r>
          </a:p>
          <a:p>
            <a:endParaRPr lang="en-GB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"/>
          <a:srcRect l="10379" r="19260"/>
          <a:stretch/>
        </p:blipFill>
        <p:spPr>
          <a:xfrm>
            <a:off x="6764191" y="1988853"/>
            <a:ext cx="4790338" cy="45206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162387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D25852-B597-5D0A-FA7B-819CF20AA5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DNA extraction</a:t>
            </a:r>
          </a:p>
        </p:txBody>
      </p:sp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087A3599-34D5-6017-A266-D194FF7D205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0178" y="3703320"/>
            <a:ext cx="11443598" cy="2569889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GB" dirty="0">
                <a:latin typeface="Arial" panose="020B0604020202020204" pitchFamily="34" charset="0"/>
              </a:rPr>
              <a:t>Next session we be </a:t>
            </a:r>
            <a:r>
              <a:rPr lang="en-GB" b="1" dirty="0">
                <a:solidFill>
                  <a:schemeClr val="accent5"/>
                </a:solidFill>
                <a:latin typeface="Arial" panose="020B0604020202020204" pitchFamily="34" charset="0"/>
              </a:rPr>
              <a:t>amplifying the DNA barcode from our DNA sample using PCR</a:t>
            </a:r>
            <a:r>
              <a:rPr lang="en-GB" dirty="0">
                <a:latin typeface="Arial" panose="020B0604020202020204" pitchFamily="34" charset="0"/>
              </a:rPr>
              <a:t>.</a:t>
            </a:r>
          </a:p>
        </p:txBody>
      </p:sp>
      <p:sp>
        <p:nvSpPr>
          <p:cNvPr id="15" name="Pentagon 14"/>
          <p:cNvSpPr/>
          <p:nvPr/>
        </p:nvSpPr>
        <p:spPr>
          <a:xfrm>
            <a:off x="480176" y="2021301"/>
            <a:ext cx="2591498" cy="1297301"/>
          </a:xfrm>
          <a:prstGeom prst="homePlate">
            <a:avLst>
              <a:gd name="adj" fmla="val 38575"/>
            </a:avLst>
          </a:prstGeom>
          <a:solidFill>
            <a:schemeClr val="bg1">
              <a:lumMod val="85000"/>
            </a:schemeClr>
          </a:solidFill>
          <a:ln w="381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Pentagon 16"/>
          <p:cNvSpPr/>
          <p:nvPr/>
        </p:nvSpPr>
        <p:spPr>
          <a:xfrm>
            <a:off x="3071674" y="2021301"/>
            <a:ext cx="2591498" cy="1297302"/>
          </a:xfrm>
          <a:prstGeom prst="homePlate">
            <a:avLst>
              <a:gd name="adj" fmla="val 38575"/>
            </a:avLst>
          </a:prstGeom>
          <a:solidFill>
            <a:schemeClr val="bg1">
              <a:lumMod val="85000"/>
            </a:schemeClr>
          </a:solidFill>
          <a:ln w="381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Pentagon 17"/>
          <p:cNvSpPr/>
          <p:nvPr/>
        </p:nvSpPr>
        <p:spPr>
          <a:xfrm>
            <a:off x="5663172" y="2021301"/>
            <a:ext cx="2591498" cy="1297302"/>
          </a:xfrm>
          <a:prstGeom prst="homePlate">
            <a:avLst>
              <a:gd name="adj" fmla="val 38575"/>
            </a:avLst>
          </a:prstGeom>
          <a:solidFill>
            <a:schemeClr val="bg1">
              <a:lumMod val="85000"/>
            </a:schemeClr>
          </a:solidFill>
          <a:ln w="381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" name="TextBox 18"/>
          <p:cNvSpPr txBox="1"/>
          <p:nvPr/>
        </p:nvSpPr>
        <p:spPr>
          <a:xfrm>
            <a:off x="531811" y="2316008"/>
            <a:ext cx="2159686" cy="70788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GB" sz="2000" b="1" dirty="0"/>
              <a:t>Collecting</a:t>
            </a:r>
            <a:r>
              <a:rPr lang="en-GB" sz="2000" b="1" dirty="0">
                <a:solidFill>
                  <a:schemeClr val="bg1"/>
                </a:solidFill>
              </a:rPr>
              <a:t> </a:t>
            </a:r>
            <a:r>
              <a:rPr lang="en-GB" sz="2000" b="1" dirty="0"/>
              <a:t>samples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3123310" y="2316008"/>
            <a:ext cx="1945996" cy="70788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GB" sz="2000" b="1" dirty="0"/>
              <a:t>Following a lab procedure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5714807" y="2316008"/>
            <a:ext cx="2159686" cy="70788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GB" sz="2000" b="1" dirty="0"/>
              <a:t>Extracting </a:t>
            </a:r>
          </a:p>
          <a:p>
            <a:r>
              <a:rPr lang="en-GB" sz="2000" b="1" dirty="0"/>
              <a:t>DNA</a:t>
            </a:r>
          </a:p>
        </p:txBody>
      </p:sp>
    </p:spTree>
    <p:extLst>
      <p:ext uri="{BB962C8B-B14F-4D97-AF65-F5344CB8AC3E}">
        <p14:creationId xmlns:p14="http://schemas.microsoft.com/office/powerpoint/2010/main" val="316937362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60A9E0-469C-7688-1188-4708D8A718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Thank you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890B29B-A8FF-97C6-A03B-1DD30BD379A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b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Barcoding for beginners is a project by Wellcome Connecting Science, funded by a Royal Society Partnership grant.</a:t>
            </a:r>
          </a:p>
          <a:p>
            <a:r>
              <a:rPr lang="en-GB">
                <a:effectLst/>
                <a:latin typeface="Arial" panose="020B0604020202020204" pitchFamily="34" charset="0"/>
                <a:cs typeface="Arial" panose="020B0604020202020204" pitchFamily="34" charset="0"/>
              </a:rPr>
              <a:t>All resources can be found on YourGenome: </a:t>
            </a:r>
            <a:r>
              <a:rPr lang="en-GB">
                <a:solidFill>
                  <a:schemeClr val="accent6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  <a:hlinkClick r:id="rId2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yourgenome.org/theme/barcoding-for-beginners</a:t>
            </a:r>
            <a:endParaRPr lang="en-GB">
              <a:solidFill>
                <a:schemeClr val="accent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1600" b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GB" sz="1600" b="1">
                <a:effectLst/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1600" b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GB" sz="1600" b="1">
                <a:effectLst/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1600" b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Image credits</a:t>
            </a:r>
            <a:r>
              <a:rPr lang="en-GB" sz="1600">
                <a:effectLst/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GB" sz="1600">
                <a:effectLst/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160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Wellcome Connecting Science</a:t>
            </a:r>
            <a:br>
              <a:rPr lang="en-GB" sz="1600">
                <a:effectLst/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160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Insect illustrations: Petra Korlević</a:t>
            </a:r>
          </a:p>
        </p:txBody>
      </p:sp>
    </p:spTree>
    <p:extLst>
      <p:ext uri="{BB962C8B-B14F-4D97-AF65-F5344CB8AC3E}">
        <p14:creationId xmlns:p14="http://schemas.microsoft.com/office/powerpoint/2010/main" val="128350583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274685-2D7B-F27E-8616-78F009533B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Teacher notes: </a:t>
            </a:r>
            <a:r>
              <a:rPr lang="en-US" dirty="0">
                <a:solidFill>
                  <a:schemeClr val="tx2"/>
                </a:solidFill>
              </a:rPr>
              <a:t>Session contents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E373DC09-E951-6D1F-E4A5-97A0271BE89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46403976"/>
              </p:ext>
            </p:extLst>
          </p:nvPr>
        </p:nvGraphicFramePr>
        <p:xfrm>
          <a:off x="480176" y="2021302"/>
          <a:ext cx="11412000" cy="341058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166105">
                  <a:extLst>
                    <a:ext uri="{9D8B030D-6E8A-4147-A177-3AD203B41FA5}">
                      <a16:colId xmlns:a16="http://schemas.microsoft.com/office/drawing/2014/main" val="2175856432"/>
                    </a:ext>
                  </a:extLst>
                </a:gridCol>
                <a:gridCol w="1232437">
                  <a:extLst>
                    <a:ext uri="{9D8B030D-6E8A-4147-A177-3AD203B41FA5}">
                      <a16:colId xmlns:a16="http://schemas.microsoft.com/office/drawing/2014/main" val="4161623922"/>
                    </a:ext>
                  </a:extLst>
                </a:gridCol>
                <a:gridCol w="7013458">
                  <a:extLst>
                    <a:ext uri="{9D8B030D-6E8A-4147-A177-3AD203B41FA5}">
                      <a16:colId xmlns:a16="http://schemas.microsoft.com/office/drawing/2014/main" val="621128730"/>
                    </a:ext>
                  </a:extLst>
                </a:gridCol>
              </a:tblGrid>
              <a:tr h="1068232"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GB" sz="2000" b="1" dirty="0">
                          <a:solidFill>
                            <a:schemeClr val="tx2"/>
                          </a:solidFill>
                        </a:rPr>
                        <a:t>Collecting samples</a:t>
                      </a:r>
                    </a:p>
                  </a:txBody>
                  <a:tcPr marL="137160" marR="137160" marT="137160" marB="137160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GB" sz="2000" dirty="0"/>
                        <a:t>10 min</a:t>
                      </a:r>
                    </a:p>
                  </a:txBody>
                  <a:tcPr marL="137160" marR="137160" marT="137160" marB="137160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GB" sz="2000" dirty="0"/>
                        <a:t>Check that samples are photographed</a:t>
                      </a:r>
                      <a:r>
                        <a:rPr lang="en-GB" sz="2000" baseline="0" dirty="0"/>
                        <a:t> and collection information recorded prior to starting.</a:t>
                      </a:r>
                      <a:endParaRPr lang="en-GB" sz="2000" dirty="0"/>
                    </a:p>
                  </a:txBody>
                  <a:tcPr marL="137160" marR="137160" marT="137160" marB="137160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70890260"/>
                  </a:ext>
                </a:extLst>
              </a:tr>
              <a:tr h="1274122"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GB" sz="2000" b="1" dirty="0">
                          <a:solidFill>
                            <a:schemeClr val="tx2"/>
                          </a:solidFill>
                        </a:rPr>
                        <a:t>Following a laboratory procedure</a:t>
                      </a:r>
                    </a:p>
                  </a:txBody>
                  <a:tcPr marL="137160" marR="137160" marT="137160" marB="137160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GB" sz="2000" dirty="0"/>
                        <a:t>10 min</a:t>
                      </a:r>
                    </a:p>
                  </a:txBody>
                  <a:tcPr marL="137160" marR="137160" marT="137160" marB="137160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000" dirty="0"/>
                        <a:t>A brief introduction to the skills needed to follow a laboratory procedure effectively. Support reading through the procedure highlighting</a:t>
                      </a:r>
                      <a:r>
                        <a:rPr lang="en-GB" sz="2000" baseline="0" dirty="0"/>
                        <a:t> important points.</a:t>
                      </a:r>
                      <a:endParaRPr lang="en-GB" sz="2000" dirty="0"/>
                    </a:p>
                  </a:txBody>
                  <a:tcPr marL="137160" marR="137160" marT="137160" marB="137160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23884372"/>
                  </a:ext>
                </a:extLst>
              </a:tr>
              <a:tr h="1068232"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GB" sz="2000" b="1" dirty="0">
                          <a:solidFill>
                            <a:schemeClr val="tx2"/>
                          </a:solidFill>
                        </a:rPr>
                        <a:t>Extracting DNA</a:t>
                      </a:r>
                    </a:p>
                  </a:txBody>
                  <a:tcPr marL="137160" marR="137160" marT="137160" marB="137160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GB" sz="2000" dirty="0"/>
                        <a:t>40 min</a:t>
                      </a:r>
                    </a:p>
                  </a:txBody>
                  <a:tcPr marL="137160" marR="137160" marT="137160" marB="137160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GB" sz="2000" dirty="0"/>
                        <a:t>Following the laboratory procedure for DNA extraction using a simple</a:t>
                      </a:r>
                      <a:r>
                        <a:rPr lang="en-GB" sz="2000" baseline="0" dirty="0"/>
                        <a:t> alkaline lysis method</a:t>
                      </a:r>
                      <a:endParaRPr lang="en-GB" sz="2000" dirty="0"/>
                    </a:p>
                  </a:txBody>
                  <a:tcPr marL="137160" marR="137160" marT="137160" marB="137160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3041382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087115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D25852-B597-5D0A-FA7B-819CF20AA5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DNA extraction</a:t>
            </a:r>
          </a:p>
        </p:txBody>
      </p:sp>
      <p:sp>
        <p:nvSpPr>
          <p:cNvPr id="4" name="Pentagon 3"/>
          <p:cNvSpPr/>
          <p:nvPr/>
        </p:nvSpPr>
        <p:spPr>
          <a:xfrm>
            <a:off x="480176" y="2021301"/>
            <a:ext cx="2591498" cy="1297301"/>
          </a:xfrm>
          <a:prstGeom prst="homePlate">
            <a:avLst>
              <a:gd name="adj" fmla="val 38575"/>
            </a:avLst>
          </a:prstGeom>
          <a:solidFill>
            <a:schemeClr val="accent5"/>
          </a:solidFill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Pentagon 6"/>
          <p:cNvSpPr/>
          <p:nvPr/>
        </p:nvSpPr>
        <p:spPr>
          <a:xfrm>
            <a:off x="3071674" y="2021301"/>
            <a:ext cx="2591498" cy="1297302"/>
          </a:xfrm>
          <a:prstGeom prst="homePlate">
            <a:avLst>
              <a:gd name="adj" fmla="val 38575"/>
            </a:avLst>
          </a:prstGeom>
          <a:noFill/>
          <a:ln w="381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Pentagon 7"/>
          <p:cNvSpPr/>
          <p:nvPr/>
        </p:nvSpPr>
        <p:spPr>
          <a:xfrm>
            <a:off x="5663172" y="2021301"/>
            <a:ext cx="2591498" cy="1297302"/>
          </a:xfrm>
          <a:prstGeom prst="homePlate">
            <a:avLst>
              <a:gd name="adj" fmla="val 38575"/>
            </a:avLst>
          </a:prstGeom>
          <a:noFill/>
          <a:ln w="381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extBox 11"/>
          <p:cNvSpPr txBox="1"/>
          <p:nvPr/>
        </p:nvSpPr>
        <p:spPr>
          <a:xfrm>
            <a:off x="531811" y="2316008"/>
            <a:ext cx="2159686" cy="70788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GB" sz="2000" b="1" dirty="0">
                <a:solidFill>
                  <a:schemeClr val="bg1"/>
                </a:solidFill>
              </a:rPr>
              <a:t>Collecting samples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123310" y="2316008"/>
            <a:ext cx="1945996" cy="70788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GB" sz="2000" b="1" dirty="0"/>
              <a:t>Following a lab procedure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714807" y="2316008"/>
            <a:ext cx="2159686" cy="70788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GB" sz="2000" b="1" dirty="0"/>
              <a:t>Extracting </a:t>
            </a:r>
          </a:p>
          <a:p>
            <a:r>
              <a:rPr lang="en-GB" sz="2000" b="1" dirty="0"/>
              <a:t>DNA</a:t>
            </a:r>
          </a:p>
        </p:txBody>
      </p:sp>
    </p:spTree>
    <p:extLst>
      <p:ext uri="{BB962C8B-B14F-4D97-AF65-F5344CB8AC3E}">
        <p14:creationId xmlns:p14="http://schemas.microsoft.com/office/powerpoint/2010/main" val="212597034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D25852-B597-5D0A-FA7B-819CF20AA5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Collecting samples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87A3599-34D5-6017-A266-D194FF7D205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0178" y="2021302"/>
            <a:ext cx="5112547" cy="468125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GB" dirty="0"/>
              <a:t>You should have </a:t>
            </a:r>
            <a:r>
              <a:rPr lang="en-GB" b="1" dirty="0">
                <a:solidFill>
                  <a:schemeClr val="accent5"/>
                </a:solidFill>
              </a:rPr>
              <a:t>collected an invertebrate </a:t>
            </a:r>
            <a:r>
              <a:rPr lang="en-GB" dirty="0"/>
              <a:t>to use in your project.</a:t>
            </a:r>
          </a:p>
          <a:p>
            <a:pPr lvl="0"/>
            <a:r>
              <a:rPr lang="en-GB" dirty="0"/>
              <a:t>The sample needs to be fresh (not more than 2 days old)</a:t>
            </a:r>
          </a:p>
          <a:p>
            <a:pPr lvl="0"/>
            <a:r>
              <a:rPr lang="en-GB" dirty="0"/>
              <a:t>Choose and use an appropriate method to collect your invertebrate</a:t>
            </a:r>
          </a:p>
          <a:p>
            <a:pPr lvl="0"/>
            <a:r>
              <a:rPr lang="en-GB" dirty="0"/>
              <a:t>Place your sample in a </a:t>
            </a:r>
            <a:r>
              <a:rPr lang="en-GB" dirty="0" err="1"/>
              <a:t>Ziplock</a:t>
            </a:r>
            <a:r>
              <a:rPr lang="en-GB" dirty="0"/>
              <a:t> bag </a:t>
            </a:r>
          </a:p>
          <a:p>
            <a:pPr lvl="0"/>
            <a:r>
              <a:rPr lang="en-GB" dirty="0"/>
              <a:t>Label the bag with your initials</a:t>
            </a:r>
          </a:p>
          <a:p>
            <a:pPr lvl="0"/>
            <a:r>
              <a:rPr lang="en-GB" dirty="0"/>
              <a:t>Place the </a:t>
            </a:r>
            <a:r>
              <a:rPr lang="en-GB" dirty="0" err="1"/>
              <a:t>Ziplock</a:t>
            </a:r>
            <a:r>
              <a:rPr lang="en-GB" dirty="0"/>
              <a:t> bag in a -20°C freezer</a:t>
            </a:r>
          </a:p>
        </p:txBody>
      </p:sp>
      <p:grpSp>
        <p:nvGrpSpPr>
          <p:cNvPr id="47" name="Group 46"/>
          <p:cNvGrpSpPr/>
          <p:nvPr/>
        </p:nvGrpSpPr>
        <p:grpSpPr>
          <a:xfrm>
            <a:off x="6044134" y="2023223"/>
            <a:ext cx="5498154" cy="4254314"/>
            <a:chOff x="6044134" y="2023223"/>
            <a:chExt cx="5498154" cy="4254314"/>
          </a:xfrm>
        </p:grpSpPr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3">
              <a:grayscl/>
            </a:blip>
            <a:stretch>
              <a:fillRect/>
            </a:stretch>
          </p:blipFill>
          <p:spPr>
            <a:xfrm>
              <a:off x="6095999" y="2023223"/>
              <a:ext cx="2046137" cy="2518866"/>
            </a:xfrm>
            <a:prstGeom prst="rect">
              <a:avLst/>
            </a:prstGeom>
          </p:spPr>
        </p:pic>
        <p:pic>
          <p:nvPicPr>
            <p:cNvPr id="15" name="Picture 14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620011" y="2843640"/>
              <a:ext cx="875572" cy="798693"/>
            </a:xfrm>
            <a:prstGeom prst="rect">
              <a:avLst/>
            </a:prstGeom>
          </p:spPr>
        </p:pic>
        <p:pic>
          <p:nvPicPr>
            <p:cNvPr id="18" name="Picture 17"/>
            <p:cNvPicPr>
              <a:picLocks noChangeAspect="1"/>
            </p:cNvPicPr>
            <p:nvPr/>
          </p:nvPicPr>
          <p:blipFill>
            <a:blip r:embed="rId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 flipH="1">
              <a:off x="10531173" y="4362048"/>
              <a:ext cx="664263" cy="547612"/>
            </a:xfrm>
            <a:prstGeom prst="rect">
              <a:avLst/>
            </a:prstGeom>
          </p:spPr>
        </p:pic>
        <p:pic>
          <p:nvPicPr>
            <p:cNvPr id="45" name="Picture 44"/>
            <p:cNvPicPr>
              <a:picLocks noChangeAspect="1"/>
            </p:cNvPicPr>
            <p:nvPr/>
          </p:nvPicPr>
          <p:blipFill rotWithShape="1">
            <a:blip r:embed="rId6"/>
            <a:srcRect b="25953"/>
            <a:stretch/>
          </p:blipFill>
          <p:spPr>
            <a:xfrm>
              <a:off x="6044134" y="4506320"/>
              <a:ext cx="4196004" cy="1771217"/>
            </a:xfrm>
            <a:prstGeom prst="rect">
              <a:avLst/>
            </a:prstGeom>
          </p:spPr>
        </p:pic>
        <p:pic>
          <p:nvPicPr>
            <p:cNvPr id="46" name="Picture 45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9151951" y="2037238"/>
              <a:ext cx="2390337" cy="2872422"/>
            </a:xfrm>
            <a:prstGeom prst="rect">
              <a:avLst/>
            </a:prstGeom>
          </p:spPr>
        </p:pic>
        <p:pic>
          <p:nvPicPr>
            <p:cNvPr id="21" name="Picture 20"/>
            <p:cNvPicPr>
              <a:picLocks noChangeAspect="1"/>
            </p:cNvPicPr>
            <p:nvPr/>
          </p:nvPicPr>
          <p:blipFill>
            <a:blip r:embed="rId8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768423" y="5479952"/>
              <a:ext cx="719210" cy="476144"/>
            </a:xfrm>
            <a:prstGeom prst="rect">
              <a:avLst/>
            </a:prstGeom>
          </p:spPr>
        </p:pic>
      </p:grpSp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9"/>
          <a:srcRect l="19693" t="26331" r="32367" b="27992"/>
          <a:stretch/>
        </p:blipFill>
        <p:spPr>
          <a:xfrm flipH="1">
            <a:off x="-68896" y="2023223"/>
            <a:ext cx="549074" cy="5206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47194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D25852-B597-5D0A-FA7B-819CF20AA5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Collecting samples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87A3599-34D5-6017-A266-D194FF7D205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0178" y="2021302"/>
            <a:ext cx="5112547" cy="483669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GB" dirty="0">
                <a:latin typeface="Arial" panose="020B0604020202020204" pitchFamily="34" charset="0"/>
              </a:rPr>
              <a:t>As well as collecting an invertebrate, you should have </a:t>
            </a:r>
            <a:r>
              <a:rPr lang="en-GB" b="1" dirty="0">
                <a:solidFill>
                  <a:schemeClr val="accent5"/>
                </a:solidFill>
                <a:latin typeface="Arial" panose="020B0604020202020204" pitchFamily="34" charset="0"/>
              </a:rPr>
              <a:t>recorded information </a:t>
            </a:r>
            <a:r>
              <a:rPr lang="en-GB" dirty="0">
                <a:latin typeface="Arial" panose="020B0604020202020204" pitchFamily="34" charset="0"/>
              </a:rPr>
              <a:t>on the specimen that you will use, so another scientist could check the reproducibility of your results.</a:t>
            </a:r>
          </a:p>
          <a:p>
            <a:r>
              <a:rPr lang="en-GB" dirty="0"/>
              <a:t>Take a photo of your invertebrate sample</a:t>
            </a:r>
          </a:p>
          <a:p>
            <a:r>
              <a:rPr lang="en-GB" dirty="0"/>
              <a:t>Find the sample information record sheet in a file named ’</a:t>
            </a:r>
            <a:r>
              <a:rPr lang="en-GB" b="1" dirty="0">
                <a:solidFill>
                  <a:schemeClr val="accent5"/>
                </a:solidFill>
              </a:rPr>
              <a:t>02_R_Sample-information-record-sheet</a:t>
            </a:r>
            <a:r>
              <a:rPr lang="en-GB" dirty="0"/>
              <a:t>’</a:t>
            </a:r>
            <a:endParaRPr lang="en-GB" b="1" dirty="0">
              <a:solidFill>
                <a:schemeClr val="bg2"/>
              </a:solidFill>
            </a:endParaRPr>
          </a:p>
          <a:p>
            <a:r>
              <a:rPr lang="en-GB" dirty="0"/>
              <a:t>Complete the sample information record sheet (using the example to help you)</a:t>
            </a:r>
            <a:endParaRPr lang="en-GB" dirty="0">
              <a:solidFill>
                <a:schemeClr val="accent5"/>
              </a:solidFill>
            </a:endParaRPr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01284" y="2023224"/>
            <a:ext cx="5554224" cy="3022264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-90189" y="5408302"/>
            <a:ext cx="76335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dirty="0">
                <a:sym typeface="Wingdings" panose="05000000000000000000" pitchFamily="2" charset="2"/>
              </a:rPr>
              <a:t></a:t>
            </a:r>
            <a:endParaRPr lang="en-GB" sz="4800" dirty="0"/>
          </a:p>
        </p:txBody>
      </p:sp>
    </p:spTree>
    <p:extLst>
      <p:ext uri="{BB962C8B-B14F-4D97-AF65-F5344CB8AC3E}">
        <p14:creationId xmlns:p14="http://schemas.microsoft.com/office/powerpoint/2010/main" val="160776662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D25852-B597-5D0A-FA7B-819CF20AA5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DNA extraction</a:t>
            </a:r>
          </a:p>
        </p:txBody>
      </p:sp>
      <p:sp>
        <p:nvSpPr>
          <p:cNvPr id="4" name="Pentagon 3"/>
          <p:cNvSpPr/>
          <p:nvPr/>
        </p:nvSpPr>
        <p:spPr>
          <a:xfrm>
            <a:off x="480176" y="2021301"/>
            <a:ext cx="2591498" cy="1297301"/>
          </a:xfrm>
          <a:prstGeom prst="homePlate">
            <a:avLst>
              <a:gd name="adj" fmla="val 38575"/>
            </a:avLst>
          </a:prstGeom>
          <a:solidFill>
            <a:schemeClr val="bg1">
              <a:lumMod val="85000"/>
            </a:schemeClr>
          </a:solidFill>
          <a:ln w="381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Pentagon 6"/>
          <p:cNvSpPr/>
          <p:nvPr/>
        </p:nvSpPr>
        <p:spPr>
          <a:xfrm>
            <a:off x="3071674" y="2021301"/>
            <a:ext cx="2591498" cy="1297302"/>
          </a:xfrm>
          <a:prstGeom prst="homePlate">
            <a:avLst>
              <a:gd name="adj" fmla="val 38575"/>
            </a:avLst>
          </a:prstGeom>
          <a:solidFill>
            <a:schemeClr val="accent5"/>
          </a:solidFill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Pentagon 7"/>
          <p:cNvSpPr/>
          <p:nvPr/>
        </p:nvSpPr>
        <p:spPr>
          <a:xfrm>
            <a:off x="5663172" y="2021301"/>
            <a:ext cx="2591498" cy="1297302"/>
          </a:xfrm>
          <a:prstGeom prst="homePlate">
            <a:avLst>
              <a:gd name="adj" fmla="val 38575"/>
            </a:avLst>
          </a:prstGeom>
          <a:noFill/>
          <a:ln w="381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extBox 11"/>
          <p:cNvSpPr txBox="1"/>
          <p:nvPr/>
        </p:nvSpPr>
        <p:spPr>
          <a:xfrm>
            <a:off x="531811" y="2316008"/>
            <a:ext cx="2159686" cy="70788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GB" sz="2000" b="1" dirty="0"/>
              <a:t>Collecting</a:t>
            </a:r>
            <a:r>
              <a:rPr lang="en-GB" sz="2000" b="1" dirty="0">
                <a:solidFill>
                  <a:schemeClr val="bg1"/>
                </a:solidFill>
              </a:rPr>
              <a:t> </a:t>
            </a:r>
            <a:r>
              <a:rPr lang="en-GB" sz="2000" b="1" dirty="0"/>
              <a:t>samples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123310" y="2316008"/>
            <a:ext cx="1945996" cy="70788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GB" sz="2000" b="1" dirty="0">
                <a:solidFill>
                  <a:schemeClr val="bg1"/>
                </a:solidFill>
              </a:rPr>
              <a:t>Following a lab procedure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714807" y="2316008"/>
            <a:ext cx="2159686" cy="70788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GB" sz="2000" b="1" dirty="0"/>
              <a:t>Extracting </a:t>
            </a:r>
          </a:p>
          <a:p>
            <a:r>
              <a:rPr lang="en-GB" sz="2000" b="1" dirty="0"/>
              <a:t>DNA</a:t>
            </a:r>
          </a:p>
        </p:txBody>
      </p:sp>
    </p:spTree>
    <p:extLst>
      <p:ext uri="{BB962C8B-B14F-4D97-AF65-F5344CB8AC3E}">
        <p14:creationId xmlns:p14="http://schemas.microsoft.com/office/powerpoint/2010/main" val="51784628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D25852-B597-5D0A-FA7B-819CF20AA5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Following a lab procedure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087A3599-34D5-6017-A266-D194FF7D205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0176" y="2021302"/>
            <a:ext cx="6238124" cy="4836698"/>
          </a:xfrm>
        </p:spPr>
        <p:txBody>
          <a:bodyPr>
            <a:noAutofit/>
          </a:bodyPr>
          <a:lstStyle/>
          <a:p>
            <a:pPr marL="0" indent="0">
              <a:spcBef>
                <a:spcPts val="0"/>
              </a:spcBef>
              <a:spcAft>
                <a:spcPts val="2000"/>
              </a:spcAft>
              <a:buNone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The</a:t>
            </a:r>
            <a:r>
              <a:rPr lang="en-GB" b="1" dirty="0">
                <a:solidFill>
                  <a:schemeClr val="accent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scientific method 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is a way of researching new areas. It follows set stages to help structure new scientific research.</a:t>
            </a:r>
          </a:p>
          <a:p>
            <a:pPr marL="0" indent="0">
              <a:spcBef>
                <a:spcPts val="0"/>
              </a:spcBef>
              <a:spcAft>
                <a:spcPts val="2000"/>
              </a:spcAft>
              <a:buNone/>
            </a:pP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spcBef>
                <a:spcPts val="0"/>
              </a:spcBef>
              <a:spcAft>
                <a:spcPts val="2000"/>
              </a:spcAft>
              <a:buNone/>
            </a:pP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5" name="Group 4"/>
          <p:cNvGrpSpPr/>
          <p:nvPr/>
        </p:nvGrpSpPr>
        <p:grpSpPr>
          <a:xfrm>
            <a:off x="8199842" y="1872750"/>
            <a:ext cx="3746642" cy="4743514"/>
            <a:chOff x="8199842" y="1872750"/>
            <a:chExt cx="3746642" cy="4743514"/>
          </a:xfrm>
        </p:grpSpPr>
        <p:grpSp>
          <p:nvGrpSpPr>
            <p:cNvPr id="3" name="Group 2"/>
            <p:cNvGrpSpPr/>
            <p:nvPr/>
          </p:nvGrpSpPr>
          <p:grpSpPr>
            <a:xfrm>
              <a:off x="8199842" y="1967088"/>
              <a:ext cx="3746642" cy="4567721"/>
              <a:chOff x="6980642" y="1967088"/>
              <a:chExt cx="3746642" cy="4567721"/>
            </a:xfrm>
          </p:grpSpPr>
          <p:cxnSp>
            <p:nvCxnSpPr>
              <p:cNvPr id="8" name="Straight Connector 7"/>
              <p:cNvCxnSpPr>
                <a:stCxn id="18" idx="2"/>
              </p:cNvCxnSpPr>
              <p:nvPr/>
            </p:nvCxnSpPr>
            <p:spPr>
              <a:xfrm>
                <a:off x="6980642" y="3083912"/>
                <a:ext cx="610565" cy="0"/>
              </a:xfrm>
              <a:prstGeom prst="line">
                <a:avLst/>
              </a:prstGeom>
              <a:ln w="38100">
                <a:solidFill>
                  <a:schemeClr val="accent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Straight Connector 9"/>
              <p:cNvCxnSpPr/>
              <p:nvPr/>
            </p:nvCxnSpPr>
            <p:spPr>
              <a:xfrm>
                <a:off x="7092936" y="3861937"/>
                <a:ext cx="610565" cy="0"/>
              </a:xfrm>
              <a:prstGeom prst="line">
                <a:avLst/>
              </a:prstGeom>
              <a:ln w="38100">
                <a:solidFill>
                  <a:schemeClr val="accent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Straight Connector 10"/>
              <p:cNvCxnSpPr/>
              <p:nvPr/>
            </p:nvCxnSpPr>
            <p:spPr>
              <a:xfrm>
                <a:off x="7092936" y="4639962"/>
                <a:ext cx="610565" cy="0"/>
              </a:xfrm>
              <a:prstGeom prst="line">
                <a:avLst/>
              </a:prstGeom>
              <a:ln w="38100">
                <a:solidFill>
                  <a:schemeClr val="accent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Straight Connector 11"/>
              <p:cNvCxnSpPr/>
              <p:nvPr/>
            </p:nvCxnSpPr>
            <p:spPr>
              <a:xfrm>
                <a:off x="7087199" y="5407354"/>
                <a:ext cx="610565" cy="0"/>
              </a:xfrm>
              <a:prstGeom prst="line">
                <a:avLst/>
              </a:prstGeom>
              <a:ln w="38100">
                <a:solidFill>
                  <a:schemeClr val="accent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Straight Connector 12"/>
              <p:cNvCxnSpPr/>
              <p:nvPr/>
            </p:nvCxnSpPr>
            <p:spPr>
              <a:xfrm>
                <a:off x="7092097" y="6185377"/>
                <a:ext cx="610565" cy="0"/>
              </a:xfrm>
              <a:prstGeom prst="line">
                <a:avLst/>
              </a:prstGeom>
              <a:ln w="38100">
                <a:solidFill>
                  <a:schemeClr val="accent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Straight Connector 13"/>
              <p:cNvCxnSpPr>
                <a:stCxn id="16" idx="2"/>
                <a:endCxn id="22" idx="2"/>
              </p:cNvCxnSpPr>
              <p:nvPr/>
            </p:nvCxnSpPr>
            <p:spPr>
              <a:xfrm>
                <a:off x="6980642" y="2305887"/>
                <a:ext cx="479556" cy="0"/>
              </a:xfrm>
              <a:prstGeom prst="line">
                <a:avLst/>
              </a:prstGeom>
              <a:ln w="38100">
                <a:solidFill>
                  <a:schemeClr val="accent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Straight Connector 14"/>
              <p:cNvCxnSpPr/>
              <p:nvPr/>
            </p:nvCxnSpPr>
            <p:spPr>
              <a:xfrm>
                <a:off x="7092937" y="2309535"/>
                <a:ext cx="0" cy="3890123"/>
              </a:xfrm>
              <a:prstGeom prst="line">
                <a:avLst/>
              </a:prstGeom>
              <a:ln w="38100">
                <a:solidFill>
                  <a:schemeClr val="accent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6" name="Oval 15"/>
              <p:cNvSpPr/>
              <p:nvPr/>
            </p:nvSpPr>
            <p:spPr>
              <a:xfrm>
                <a:off x="6980642" y="2192572"/>
                <a:ext cx="224589" cy="226630"/>
              </a:xfrm>
              <a:prstGeom prst="ellipse">
                <a:avLst/>
              </a:prstGeom>
              <a:solidFill>
                <a:schemeClr val="accent4"/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7" name="Oval 16"/>
              <p:cNvSpPr/>
              <p:nvPr/>
            </p:nvSpPr>
            <p:spPr>
              <a:xfrm>
                <a:off x="6980642" y="5304672"/>
                <a:ext cx="224589" cy="226630"/>
              </a:xfrm>
              <a:prstGeom prst="ellipse">
                <a:avLst/>
              </a:prstGeom>
              <a:solidFill>
                <a:schemeClr val="accent4"/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8" name="Oval 17"/>
              <p:cNvSpPr/>
              <p:nvPr/>
            </p:nvSpPr>
            <p:spPr>
              <a:xfrm>
                <a:off x="6980642" y="2970597"/>
                <a:ext cx="224589" cy="226630"/>
              </a:xfrm>
              <a:prstGeom prst="ellipse">
                <a:avLst/>
              </a:prstGeom>
              <a:solidFill>
                <a:schemeClr val="accent4"/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9" name="Oval 18"/>
              <p:cNvSpPr/>
              <p:nvPr/>
            </p:nvSpPr>
            <p:spPr>
              <a:xfrm>
                <a:off x="6980642" y="3748622"/>
                <a:ext cx="224589" cy="226630"/>
              </a:xfrm>
              <a:prstGeom prst="ellipse">
                <a:avLst/>
              </a:prstGeom>
              <a:solidFill>
                <a:schemeClr val="accent4"/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20" name="Oval 19"/>
              <p:cNvSpPr/>
              <p:nvPr/>
            </p:nvSpPr>
            <p:spPr>
              <a:xfrm>
                <a:off x="6980642" y="4526647"/>
                <a:ext cx="224589" cy="226630"/>
              </a:xfrm>
              <a:prstGeom prst="ellipse">
                <a:avLst/>
              </a:prstGeom>
              <a:solidFill>
                <a:schemeClr val="accent4"/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21" name="Oval 20"/>
              <p:cNvSpPr/>
              <p:nvPr/>
            </p:nvSpPr>
            <p:spPr>
              <a:xfrm>
                <a:off x="6980642" y="6082695"/>
                <a:ext cx="224589" cy="226630"/>
              </a:xfrm>
              <a:prstGeom prst="ellipse">
                <a:avLst/>
              </a:prstGeom>
              <a:solidFill>
                <a:schemeClr val="accent4"/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22" name="Oval 21"/>
              <p:cNvSpPr/>
              <p:nvPr/>
            </p:nvSpPr>
            <p:spPr>
              <a:xfrm>
                <a:off x="7460198" y="1967088"/>
                <a:ext cx="692082" cy="677598"/>
              </a:xfrm>
              <a:prstGeom prst="ellipse">
                <a:avLst/>
              </a:prstGeom>
              <a:solidFill>
                <a:schemeClr val="accent5"/>
              </a:solidFill>
              <a:ln w="28575">
                <a:solidFill>
                  <a:schemeClr val="accent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23" name="Oval 22"/>
              <p:cNvSpPr/>
              <p:nvPr/>
            </p:nvSpPr>
            <p:spPr>
              <a:xfrm>
                <a:off x="7460198" y="5079188"/>
                <a:ext cx="692082" cy="677598"/>
              </a:xfrm>
              <a:prstGeom prst="ellipse">
                <a:avLst/>
              </a:prstGeom>
              <a:solidFill>
                <a:schemeClr val="accent5"/>
              </a:solidFill>
              <a:ln w="28575">
                <a:solidFill>
                  <a:schemeClr val="accent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24" name="Oval 23"/>
              <p:cNvSpPr/>
              <p:nvPr/>
            </p:nvSpPr>
            <p:spPr>
              <a:xfrm>
                <a:off x="7460198" y="2745113"/>
                <a:ext cx="692082" cy="677598"/>
              </a:xfrm>
              <a:prstGeom prst="ellipse">
                <a:avLst/>
              </a:prstGeom>
              <a:solidFill>
                <a:schemeClr val="accent5"/>
              </a:solidFill>
              <a:ln w="28575">
                <a:solidFill>
                  <a:schemeClr val="accent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25" name="Oval 24"/>
              <p:cNvSpPr/>
              <p:nvPr/>
            </p:nvSpPr>
            <p:spPr>
              <a:xfrm>
                <a:off x="7460198" y="3523138"/>
                <a:ext cx="692082" cy="677598"/>
              </a:xfrm>
              <a:prstGeom prst="ellipse">
                <a:avLst/>
              </a:prstGeom>
              <a:solidFill>
                <a:schemeClr val="accent5"/>
              </a:solidFill>
              <a:ln w="28575">
                <a:solidFill>
                  <a:schemeClr val="accent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26" name="Oval 25"/>
              <p:cNvSpPr/>
              <p:nvPr/>
            </p:nvSpPr>
            <p:spPr>
              <a:xfrm>
                <a:off x="7460198" y="4301163"/>
                <a:ext cx="692082" cy="677598"/>
              </a:xfrm>
              <a:prstGeom prst="ellipse">
                <a:avLst/>
              </a:prstGeom>
              <a:solidFill>
                <a:schemeClr val="accent5"/>
              </a:solidFill>
              <a:ln w="28575">
                <a:solidFill>
                  <a:schemeClr val="accent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27" name="Oval 26"/>
              <p:cNvSpPr/>
              <p:nvPr/>
            </p:nvSpPr>
            <p:spPr>
              <a:xfrm>
                <a:off x="7460198" y="5857211"/>
                <a:ext cx="692082" cy="677598"/>
              </a:xfrm>
              <a:prstGeom prst="ellipse">
                <a:avLst/>
              </a:prstGeom>
              <a:solidFill>
                <a:schemeClr val="accent5"/>
              </a:solidFill>
              <a:ln w="28575">
                <a:solidFill>
                  <a:schemeClr val="accent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28" name="Google Shape;362;p50"/>
              <p:cNvSpPr txBox="1">
                <a:spLocks/>
              </p:cNvSpPr>
              <p:nvPr/>
            </p:nvSpPr>
            <p:spPr>
              <a:xfrm>
                <a:off x="8188001" y="2109009"/>
                <a:ext cx="2535432" cy="440962"/>
              </a:xfrm>
              <a:prstGeom prst="rect">
                <a:avLst/>
              </a:prstGeom>
            </p:spPr>
            <p:txBody>
              <a:bodyPr spcFirstLastPara="1" vert="horz" wrap="square" lIns="91433" tIns="90000" rIns="91433" bIns="90000" rtlCol="0" anchor="t" anchorCtr="0">
                <a:noAutofit/>
              </a:bodyPr>
              <a:lstStyle>
                <a:lvl1pPr marL="228594" indent="-228594" algn="l" defTabSz="914377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783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2971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160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349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537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726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8914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103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spcBef>
                    <a:spcPts val="0"/>
                  </a:spcBef>
                  <a:buNone/>
                </a:pPr>
                <a:r>
                  <a:rPr lang="en-GB" sz="2000" dirty="0">
                    <a:latin typeface="Arial" panose="020B0604020202020204" pitchFamily="34" charset="0"/>
                    <a:cs typeface="Arial" panose="020B0604020202020204" pitchFamily="34" charset="0"/>
                  </a:rPr>
                  <a:t>Observation</a:t>
                </a:r>
              </a:p>
            </p:txBody>
          </p:sp>
          <p:sp>
            <p:nvSpPr>
              <p:cNvPr id="29" name="Google Shape;362;p50"/>
              <p:cNvSpPr txBox="1">
                <a:spLocks/>
              </p:cNvSpPr>
              <p:nvPr/>
            </p:nvSpPr>
            <p:spPr>
              <a:xfrm>
                <a:off x="8191852" y="2887034"/>
                <a:ext cx="2535432" cy="440962"/>
              </a:xfrm>
              <a:prstGeom prst="rect">
                <a:avLst/>
              </a:prstGeom>
            </p:spPr>
            <p:txBody>
              <a:bodyPr spcFirstLastPara="1" vert="horz" wrap="square" lIns="91433" tIns="90000" rIns="91433" bIns="90000" rtlCol="0" anchor="t" anchorCtr="0">
                <a:noAutofit/>
              </a:bodyPr>
              <a:lstStyle>
                <a:lvl1pPr marL="228594" indent="-228594" algn="l" defTabSz="914377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783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2971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160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349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537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726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8914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103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spcBef>
                    <a:spcPts val="0"/>
                  </a:spcBef>
                  <a:buNone/>
                </a:pPr>
                <a:r>
                  <a:rPr lang="en-GB" sz="2000" dirty="0">
                    <a:latin typeface="Arial" panose="020B0604020202020204" pitchFamily="34" charset="0"/>
                    <a:cs typeface="Arial" panose="020B0604020202020204" pitchFamily="34" charset="0"/>
                  </a:rPr>
                  <a:t>Question</a:t>
                </a:r>
              </a:p>
            </p:txBody>
          </p:sp>
          <p:sp>
            <p:nvSpPr>
              <p:cNvPr id="30" name="Google Shape;362;p50"/>
              <p:cNvSpPr txBox="1">
                <a:spLocks/>
              </p:cNvSpPr>
              <p:nvPr/>
            </p:nvSpPr>
            <p:spPr>
              <a:xfrm>
                <a:off x="8191852" y="3665059"/>
                <a:ext cx="2535432" cy="440962"/>
              </a:xfrm>
              <a:prstGeom prst="rect">
                <a:avLst/>
              </a:prstGeom>
            </p:spPr>
            <p:txBody>
              <a:bodyPr spcFirstLastPara="1" vert="horz" wrap="square" lIns="91433" tIns="90000" rIns="91433" bIns="90000" rtlCol="0" anchor="t" anchorCtr="0">
                <a:noAutofit/>
              </a:bodyPr>
              <a:lstStyle>
                <a:lvl1pPr marL="228594" indent="-228594" algn="l" defTabSz="914377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783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2971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160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349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537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726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8914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103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spcBef>
                    <a:spcPts val="0"/>
                  </a:spcBef>
                  <a:buNone/>
                </a:pPr>
                <a:r>
                  <a:rPr lang="en-GB" sz="2000" dirty="0">
                    <a:latin typeface="Arial" panose="020B0604020202020204" pitchFamily="34" charset="0"/>
                    <a:cs typeface="Arial" panose="020B0604020202020204" pitchFamily="34" charset="0"/>
                  </a:rPr>
                  <a:t>Hypothesis</a:t>
                </a:r>
              </a:p>
            </p:txBody>
          </p:sp>
          <p:sp>
            <p:nvSpPr>
              <p:cNvPr id="31" name="Google Shape;362;p50"/>
              <p:cNvSpPr txBox="1">
                <a:spLocks/>
              </p:cNvSpPr>
              <p:nvPr/>
            </p:nvSpPr>
            <p:spPr>
              <a:xfrm>
                <a:off x="8184151" y="4436987"/>
                <a:ext cx="2535432" cy="440962"/>
              </a:xfrm>
              <a:prstGeom prst="rect">
                <a:avLst/>
              </a:prstGeom>
            </p:spPr>
            <p:txBody>
              <a:bodyPr spcFirstLastPara="1" vert="horz" wrap="square" lIns="91433" tIns="90000" rIns="91433" bIns="90000" rtlCol="0" anchor="t" anchorCtr="0">
                <a:noAutofit/>
              </a:bodyPr>
              <a:lstStyle>
                <a:lvl1pPr marL="228594" indent="-228594" algn="l" defTabSz="914377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783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2971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160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349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537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726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8914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103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spcBef>
                    <a:spcPts val="0"/>
                  </a:spcBef>
                  <a:buNone/>
                </a:pPr>
                <a:r>
                  <a:rPr lang="en-GB" sz="2000" dirty="0">
                    <a:latin typeface="Arial" panose="020B0604020202020204" pitchFamily="34" charset="0"/>
                    <a:cs typeface="Arial" panose="020B0604020202020204" pitchFamily="34" charset="0"/>
                  </a:rPr>
                  <a:t>Experiment</a:t>
                </a:r>
              </a:p>
            </p:txBody>
          </p:sp>
          <p:sp>
            <p:nvSpPr>
              <p:cNvPr id="32" name="Google Shape;362;p50"/>
              <p:cNvSpPr txBox="1">
                <a:spLocks/>
              </p:cNvSpPr>
              <p:nvPr/>
            </p:nvSpPr>
            <p:spPr>
              <a:xfrm>
                <a:off x="8184151" y="5206713"/>
                <a:ext cx="2535432" cy="440962"/>
              </a:xfrm>
              <a:prstGeom prst="rect">
                <a:avLst/>
              </a:prstGeom>
            </p:spPr>
            <p:txBody>
              <a:bodyPr spcFirstLastPara="1" vert="horz" wrap="square" lIns="91433" tIns="90000" rIns="91433" bIns="90000" rtlCol="0" anchor="t" anchorCtr="0">
                <a:noAutofit/>
              </a:bodyPr>
              <a:lstStyle>
                <a:lvl1pPr marL="228594" indent="-228594" algn="l" defTabSz="914377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783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2971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160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349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537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726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8914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103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spcBef>
                    <a:spcPts val="0"/>
                  </a:spcBef>
                  <a:buNone/>
                </a:pPr>
                <a:r>
                  <a:rPr lang="en-GB" sz="2000" dirty="0">
                    <a:latin typeface="Arial" panose="020B0604020202020204" pitchFamily="34" charset="0"/>
                    <a:cs typeface="Arial" panose="020B0604020202020204" pitchFamily="34" charset="0"/>
                  </a:rPr>
                  <a:t>Analysis</a:t>
                </a:r>
              </a:p>
            </p:txBody>
          </p:sp>
          <p:sp>
            <p:nvSpPr>
              <p:cNvPr id="33" name="Google Shape;362;p50"/>
              <p:cNvSpPr txBox="1">
                <a:spLocks/>
              </p:cNvSpPr>
              <p:nvPr/>
            </p:nvSpPr>
            <p:spPr>
              <a:xfrm>
                <a:off x="8184151" y="5986940"/>
                <a:ext cx="2535432" cy="440962"/>
              </a:xfrm>
              <a:prstGeom prst="rect">
                <a:avLst/>
              </a:prstGeom>
            </p:spPr>
            <p:txBody>
              <a:bodyPr spcFirstLastPara="1" vert="horz" wrap="square" lIns="91433" tIns="90000" rIns="91433" bIns="90000" rtlCol="0" anchor="t" anchorCtr="0">
                <a:noAutofit/>
              </a:bodyPr>
              <a:lstStyle>
                <a:lvl1pPr marL="228594" indent="-228594" algn="l" defTabSz="914377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783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2971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160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349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537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726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8914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103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spcBef>
                    <a:spcPts val="0"/>
                  </a:spcBef>
                  <a:buNone/>
                </a:pPr>
                <a:r>
                  <a:rPr lang="en-GB" sz="2000" dirty="0">
                    <a:latin typeface="Arial" panose="020B0604020202020204" pitchFamily="34" charset="0"/>
                    <a:cs typeface="Arial" panose="020B0604020202020204" pitchFamily="34" charset="0"/>
                  </a:rPr>
                  <a:t>Conclusion</a:t>
                </a:r>
              </a:p>
            </p:txBody>
          </p:sp>
        </p:grpSp>
        <p:sp>
          <p:nvSpPr>
            <p:cNvPr id="4" name="TextBox 3"/>
            <p:cNvSpPr txBox="1"/>
            <p:nvPr/>
          </p:nvSpPr>
          <p:spPr>
            <a:xfrm>
              <a:off x="8616579" y="5754490"/>
              <a:ext cx="825867" cy="86177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5000" dirty="0">
                  <a:sym typeface="Webdings" panose="05030102010509060703" pitchFamily="18" charset="2"/>
                </a:rPr>
                <a:t></a:t>
              </a:r>
              <a:endParaRPr lang="en-GB" sz="5000" dirty="0"/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8610121" y="4944096"/>
              <a:ext cx="825867" cy="86177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5000" dirty="0">
                  <a:sym typeface="Webdings" panose="05030102010509060703" pitchFamily="18" charset="2"/>
                </a:rPr>
                <a:t></a:t>
              </a:r>
              <a:endParaRPr lang="en-GB" sz="5000" dirty="0"/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8616915" y="1872750"/>
              <a:ext cx="825867" cy="86177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5000" dirty="0">
                  <a:sym typeface="Webdings" panose="05030102010509060703" pitchFamily="18" charset="2"/>
                </a:rPr>
                <a:t></a:t>
              </a:r>
              <a:endParaRPr lang="en-GB" sz="5000" dirty="0"/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8626509" y="3489647"/>
              <a:ext cx="723275" cy="7386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4200" dirty="0">
                  <a:sym typeface="Webdings" panose="05030102010509060703" pitchFamily="18" charset="2"/>
                </a:rPr>
                <a:t></a:t>
              </a:r>
              <a:endParaRPr lang="en-GB" sz="4200" dirty="0"/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8651066" y="4214613"/>
              <a:ext cx="756938" cy="86177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5000" dirty="0">
                  <a:sym typeface="Wingdings" panose="05000000000000000000" pitchFamily="2" charset="2"/>
                </a:rPr>
                <a:t></a:t>
              </a:r>
              <a:endParaRPr lang="en-GB" sz="5000" dirty="0"/>
            </a:p>
          </p:txBody>
        </p:sp>
        <p:sp>
          <p:nvSpPr>
            <p:cNvPr id="38" name="TextBox 37"/>
            <p:cNvSpPr txBox="1"/>
            <p:nvPr/>
          </p:nvSpPr>
          <p:spPr>
            <a:xfrm>
              <a:off x="8752789" y="2645430"/>
              <a:ext cx="540533" cy="86177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5000" dirty="0">
                  <a:sym typeface="Wingdings" panose="05000000000000000000" pitchFamily="2" charset="2"/>
                </a:rPr>
                <a:t>?</a:t>
              </a:r>
              <a:endParaRPr lang="en-GB" sz="5000" dirty="0"/>
            </a:p>
          </p:txBody>
        </p:sp>
      </p:grpSp>
    </p:spTree>
    <p:extLst>
      <p:ext uri="{BB962C8B-B14F-4D97-AF65-F5344CB8AC3E}">
        <p14:creationId xmlns:p14="http://schemas.microsoft.com/office/powerpoint/2010/main" val="27533467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571500"/>
            <a:ext cx="12192000" cy="5955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128897"/>
      </p:ext>
    </p:extLst>
  </p:cSld>
  <p:clrMapOvr>
    <a:masterClrMapping/>
  </p:clrMapOvr>
</p:sld>
</file>

<file path=ppt/theme/theme1.xml><?xml version="1.0" encoding="utf-8"?>
<a:theme xmlns:a="http://schemas.openxmlformats.org/drawingml/2006/main" name="Content">
  <a:themeElements>
    <a:clrScheme name="WCS">
      <a:dk1>
        <a:srgbClr val="000000"/>
      </a:dk1>
      <a:lt1>
        <a:srgbClr val="FFFFFF"/>
      </a:lt1>
      <a:dk2>
        <a:srgbClr val="009BB2"/>
      </a:dk2>
      <a:lt2>
        <a:srgbClr val="E91E63"/>
      </a:lt2>
      <a:accent1>
        <a:srgbClr val="2A512C"/>
      </a:accent1>
      <a:accent2>
        <a:srgbClr val="C91D1D"/>
      </a:accent2>
      <a:accent3>
        <a:srgbClr val="006171"/>
      </a:accent3>
      <a:accent4>
        <a:srgbClr val="FEC300"/>
      </a:accent4>
      <a:accent5>
        <a:srgbClr val="80C34B"/>
      </a:accent5>
      <a:accent6>
        <a:srgbClr val="9C27B2"/>
      </a:accent6>
      <a:hlink>
        <a:srgbClr val="F027B2"/>
      </a:hlink>
      <a:folHlink>
        <a:srgbClr val="F07F0A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Session">
  <a:themeElements>
    <a:clrScheme name="Connecting Science">
      <a:dk1>
        <a:srgbClr val="000000"/>
      </a:dk1>
      <a:lt1>
        <a:srgbClr val="FFFFFF"/>
      </a:lt1>
      <a:dk2>
        <a:srgbClr val="009BB2"/>
      </a:dk2>
      <a:lt2>
        <a:srgbClr val="E91E63"/>
      </a:lt2>
      <a:accent1>
        <a:srgbClr val="2A512C"/>
      </a:accent1>
      <a:accent2>
        <a:srgbClr val="C91D1D"/>
      </a:accent2>
      <a:accent3>
        <a:srgbClr val="006171"/>
      </a:accent3>
      <a:accent4>
        <a:srgbClr val="FEC300"/>
      </a:accent4>
      <a:accent5>
        <a:srgbClr val="80C34B"/>
      </a:accent5>
      <a:accent6>
        <a:srgbClr val="9C27B2"/>
      </a:accent6>
      <a:hlink>
        <a:srgbClr val="F027B2"/>
      </a:hlink>
      <a:folHlink>
        <a:srgbClr val="F07F0A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Cover">
  <a:themeElements>
    <a:clrScheme name="Connecting Science">
      <a:dk1>
        <a:srgbClr val="000000"/>
      </a:dk1>
      <a:lt1>
        <a:srgbClr val="FFFFFF"/>
      </a:lt1>
      <a:dk2>
        <a:srgbClr val="009BB2"/>
      </a:dk2>
      <a:lt2>
        <a:srgbClr val="E91E63"/>
      </a:lt2>
      <a:accent1>
        <a:srgbClr val="2A512C"/>
      </a:accent1>
      <a:accent2>
        <a:srgbClr val="C91D1D"/>
      </a:accent2>
      <a:accent3>
        <a:srgbClr val="006171"/>
      </a:accent3>
      <a:accent4>
        <a:srgbClr val="FEC300"/>
      </a:accent4>
      <a:accent5>
        <a:srgbClr val="80C34B"/>
      </a:accent5>
      <a:accent6>
        <a:srgbClr val="9C27B2"/>
      </a:accent6>
      <a:hlink>
        <a:srgbClr val="F027B2"/>
      </a:hlink>
      <a:folHlink>
        <a:srgbClr val="F07F0A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2127</TotalTime>
  <Words>1181</Words>
  <Application>Microsoft Office PowerPoint</Application>
  <PresentationFormat>Widescreen</PresentationFormat>
  <Paragraphs>168</Paragraphs>
  <Slides>23</Slides>
  <Notes>12</Notes>
  <HiddenSlides>1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23</vt:i4>
      </vt:variant>
    </vt:vector>
  </HeadingPairs>
  <TitlesOfParts>
    <vt:vector size="32" baseType="lpstr">
      <vt:lpstr>Arial</vt:lpstr>
      <vt:lpstr>Calibri</vt:lpstr>
      <vt:lpstr>Helvetica Neue LT Std</vt:lpstr>
      <vt:lpstr>HelveticaNeueLT Std</vt:lpstr>
      <vt:lpstr>Webdings</vt:lpstr>
      <vt:lpstr>Wingdings</vt:lpstr>
      <vt:lpstr>Content</vt:lpstr>
      <vt:lpstr>Session</vt:lpstr>
      <vt:lpstr>Cover</vt:lpstr>
      <vt:lpstr>PowerPoint Presentation</vt:lpstr>
      <vt:lpstr>DNA extraction</vt:lpstr>
      <vt:lpstr>Teacher notes: Session contents</vt:lpstr>
      <vt:lpstr>DNA extraction</vt:lpstr>
      <vt:lpstr>Collecting samples</vt:lpstr>
      <vt:lpstr>Collecting samples</vt:lpstr>
      <vt:lpstr>DNA extraction</vt:lpstr>
      <vt:lpstr>Following a lab procedure</vt:lpstr>
      <vt:lpstr>PowerPoint Presentation</vt:lpstr>
      <vt:lpstr>Following a lab procedure</vt:lpstr>
      <vt:lpstr>Following a lab procedure</vt:lpstr>
      <vt:lpstr>Following a lab procedure</vt:lpstr>
      <vt:lpstr>Following a lab procedure</vt:lpstr>
      <vt:lpstr>Following a lab procedure</vt:lpstr>
      <vt:lpstr>Following a lab procedure</vt:lpstr>
      <vt:lpstr>DNA extraction</vt:lpstr>
      <vt:lpstr>Extracting DNA</vt:lpstr>
      <vt:lpstr>Extracting DNA</vt:lpstr>
      <vt:lpstr>Extracting DNA</vt:lpstr>
      <vt:lpstr>Extracting DNA</vt:lpstr>
      <vt:lpstr>Extracting DNA</vt:lpstr>
      <vt:lpstr>DNA extraction</vt:lpstr>
      <vt:lpstr>Thank you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Jay Austin</dc:creator>
  <cp:lastModifiedBy>Karen Stephens</cp:lastModifiedBy>
  <cp:revision>198</cp:revision>
  <dcterms:created xsi:type="dcterms:W3CDTF">2020-10-06T11:47:42Z</dcterms:created>
  <dcterms:modified xsi:type="dcterms:W3CDTF">2024-09-03T15:53:03Z</dcterms:modified>
</cp:coreProperties>
</file>