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2" r:id="rId3"/>
    <p:sldId id="264" r:id="rId4"/>
    <p:sldId id="265" r:id="rId5"/>
    <p:sldId id="266" r:id="rId6"/>
    <p:sldId id="268" r:id="rId7"/>
    <p:sldId id="271" r:id="rId8"/>
    <p:sldId id="273" r:id="rId9"/>
    <p:sldId id="272" r:id="rId10"/>
    <p:sldId id="276" r:id="rId11"/>
    <p:sldId id="274" r:id="rId12"/>
    <p:sldId id="277" r:id="rId13"/>
    <p:sldId id="275" r:id="rId14"/>
  </p:sldIdLst>
  <p:sldSz cx="12192000" cy="6858000"/>
  <p:notesSz cx="6864350" cy="9996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60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A2E174D0-DC37-4A81-B047-E33284336FBA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E6F281F3-1711-4C1C-9251-A2EC2FCDE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75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3412">
              <a:defRPr/>
            </a:pPr>
            <a:fld id="{1C5BCD2C-2A88-4515-9326-76E03FAEAC3A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3412">
                <a:defRPr/>
              </a:pPr>
              <a:t>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4882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992A3-8C45-E4BE-74C4-80ECC5761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138C89-6EE9-0917-63F7-21C264DA9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3137E2-8161-01D1-5E06-31EBD76B8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186C8-5EC9-27D2-8E20-9205CEFB23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319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B0A75-17C5-34FF-9CF7-9C9BD7F6C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81C3D-38CC-C416-B83D-7D6E3C4CB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259FC-A985-59DD-EDDC-1ADFB2AB7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B87DC-53B4-53E7-7F8E-7493EAC73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583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8CAB-8C57-E7DB-23B1-3AD05C0F8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A7081-D9EA-FFE9-004F-3E077E195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7323D-EDA1-355E-3392-967E56C6F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86E5A-18C4-90FF-9013-526124A78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841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2326-CC6C-CDD3-F97D-B37236912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D10CF1-0E45-353D-8AF8-F877CB119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2D8BDC-43EA-5E9E-E977-7D0B3DF29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289C1-B896-266C-9056-7E306D59B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3412">
              <a:defRPr/>
            </a:pPr>
            <a:fld id="{1C5BCD2C-2A88-4515-9326-76E03FAEAC3A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3412">
                <a:defRPr/>
              </a:pPr>
              <a:t>13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7098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5AC4A-7DC2-DCAB-23F3-C286E532F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2315B0-B4ED-7FBF-8C06-8E8719B5F8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3DD06-5E8E-C5AB-37B7-D8F4616FC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B242F-7CC3-FE5F-01B4-8F6750818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159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44BD4-6D59-4A2C-9AD4-7B0375DC9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E747E4-A94B-5160-4414-19F0699C8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BF571-DA79-177C-A742-82D47FAEF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305C4-ED6D-7E22-EA00-91D8D20AC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3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AC4D3-CBC3-2567-283B-BF39DB8B5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BEAAB-F4D3-2ADB-5DDC-D80A75D24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75D9EA-77EA-4A98-335E-5C0ADDE34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3A3B2-3587-FECF-B9E2-23F3590603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228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171E3-48D3-7493-2E17-669A34511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E9F6C-295B-50B0-8B25-BC01266EC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A4F29-9008-337E-06F2-E30A820E8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A498E-BCDD-49B7-3AB1-2B64EDE582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82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0E88-3AED-D553-C373-7CB867405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D018E-124B-0D53-FBCB-87E5390FD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4DDFE9-3E88-D91E-15BE-9D1BBA8B7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D5B7F-8F77-8705-1825-760C1A432C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282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83CBB-9C5F-0B27-1AE1-AB7A87AF5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0985F-6192-1245-BC58-F1BBD9186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D248B-F49D-1558-60DD-FDC71E7C2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A96B4-44A5-4B6E-E61D-87BCE366A2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34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2A757-BC64-AE1A-5F10-24AF28831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555391-F6AF-62BE-DB14-817C5D54A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BF57E-77A5-C72E-77F5-B9EFF5822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EC837-D7F9-486A-74D9-2AC048458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142EB-2E7C-41FE-B261-55FACF2D82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26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5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17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5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58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333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4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44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86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61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0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10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48E34-7712-4924-BC7D-4E54F71CC7E3}" type="datetimeFigureOut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F9BE7-9F5C-4C6D-971C-E1B2DB9550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5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2946598"/>
            <a:ext cx="12176336" cy="51396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12476"/>
            <a:ext cx="9144000" cy="2387600"/>
          </a:xfrm>
        </p:spPr>
        <p:txBody>
          <a:bodyPr>
            <a:normAutofit/>
          </a:bodyPr>
          <a:lstStyle/>
          <a:p>
            <a:r>
              <a:rPr lang="en-GB" sz="115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Micropipetting</a:t>
            </a:r>
            <a:endParaRPr lang="en-GB" sz="115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92151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Mastering an essential laboratory skill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6530" cy="1996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" y="4527550"/>
            <a:ext cx="12176336" cy="5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D0C68-83BF-0583-6BE6-08D6A34A2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063F0BB-40AF-F6C2-C3DF-46402CD5B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75C654-9166-0539-BBDF-810DBF6B1940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2AC19-0F68-3EAE-0369-580073F3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Pipette pointillism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ECA1B0-25C4-02E2-0420-46346C0761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pic>
        <p:nvPicPr>
          <p:cNvPr id="9" name="Picture 8" descr="A butterfly made of circles&#10;&#10;AI-generated content may be incorrect.">
            <a:extLst>
              <a:ext uri="{FF2B5EF4-FFF2-40B4-BE49-F238E27FC236}">
                <a16:creationId xmlns:a16="http://schemas.microsoft.com/office/drawing/2014/main" id="{6D2FA29B-BB12-53B4-FFA3-2CC692086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35" y="1647675"/>
            <a:ext cx="2624076" cy="1814963"/>
          </a:xfrm>
          <a:prstGeom prst="rect">
            <a:avLst/>
          </a:prstGeom>
        </p:spPr>
      </p:pic>
      <p:pic>
        <p:nvPicPr>
          <p:cNvPr id="12" name="Picture 11" descr="A yellow and blue circle&#10;&#10;AI-generated content may be incorrect.">
            <a:extLst>
              <a:ext uri="{FF2B5EF4-FFF2-40B4-BE49-F238E27FC236}">
                <a16:creationId xmlns:a16="http://schemas.microsoft.com/office/drawing/2014/main" id="{441B00E5-B4A1-A21E-FCFD-2F1BB80B9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0" y="4194706"/>
            <a:ext cx="1911946" cy="18343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63359D9-C536-5D07-A4A5-E7456B597D66}"/>
              </a:ext>
            </a:extLst>
          </p:cNvPr>
          <p:cNvGrpSpPr/>
          <p:nvPr/>
        </p:nvGrpSpPr>
        <p:grpSpPr>
          <a:xfrm>
            <a:off x="3400477" y="2170537"/>
            <a:ext cx="2485531" cy="4048337"/>
            <a:chOff x="3140980" y="1980729"/>
            <a:chExt cx="2485531" cy="4048337"/>
          </a:xfrm>
        </p:grpSpPr>
        <p:pic>
          <p:nvPicPr>
            <p:cNvPr id="14" name="Picture 13" descr="A red and yellow circles&#10;&#10;AI-generated content may be incorrect.">
              <a:extLst>
                <a:ext uri="{FF2B5EF4-FFF2-40B4-BE49-F238E27FC236}">
                  <a16:creationId xmlns:a16="http://schemas.microsoft.com/office/drawing/2014/main" id="{BA406F53-0335-1C53-8254-1705A64BA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980" y="1980729"/>
              <a:ext cx="2485530" cy="404833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2E6DD7-9FD7-4D4D-A6DE-DC6A2087D798}"/>
                </a:ext>
              </a:extLst>
            </p:cNvPr>
            <p:cNvSpPr/>
            <p:nvPr/>
          </p:nvSpPr>
          <p:spPr>
            <a:xfrm>
              <a:off x="5029201" y="1980729"/>
              <a:ext cx="597310" cy="840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 descr="A yellow and blue circle&#10;&#10;AI-generated content may be incorrect.">
            <a:extLst>
              <a:ext uri="{FF2B5EF4-FFF2-40B4-BE49-F238E27FC236}">
                <a16:creationId xmlns:a16="http://schemas.microsoft.com/office/drawing/2014/main" id="{F246E61C-8DD5-1782-6484-DF1B9FAA0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94" y="1940822"/>
            <a:ext cx="1748461" cy="1828818"/>
          </a:xfrm>
          <a:prstGeom prst="rect">
            <a:avLst/>
          </a:prstGeom>
        </p:spPr>
      </p:pic>
      <p:pic>
        <p:nvPicPr>
          <p:cNvPr id="22" name="Picture 21" descr="A red and blue circles&#10;&#10;AI-generated content may be incorrect.">
            <a:extLst>
              <a:ext uri="{FF2B5EF4-FFF2-40B4-BE49-F238E27FC236}">
                <a16:creationId xmlns:a16="http://schemas.microsoft.com/office/drawing/2014/main" id="{0A1F1923-E58D-7857-F883-C158D38C2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141" y="4446862"/>
            <a:ext cx="2416256" cy="1582204"/>
          </a:xfrm>
          <a:prstGeom prst="rect">
            <a:avLst/>
          </a:prstGeom>
        </p:spPr>
      </p:pic>
      <p:pic>
        <p:nvPicPr>
          <p:cNvPr id="33" name="Picture 32" descr="A group of red circles with a yellow center&#10;&#10;AI-generated content may be incorrect.">
            <a:extLst>
              <a:ext uri="{FF2B5EF4-FFF2-40B4-BE49-F238E27FC236}">
                <a16:creationId xmlns:a16="http://schemas.microsoft.com/office/drawing/2014/main" id="{8D36CF47-76DF-69DA-DF5F-0B04F09B32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9" y="2438696"/>
            <a:ext cx="836971" cy="8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7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88183-E2F9-2581-8426-48ADA7A6F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BB096C-5BDD-94A1-4211-C3F56BB32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322DEA-F298-4DD4-8F9B-7FE9D43DC4BC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5C620-D113-632B-8CA4-98686240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 err="1">
                <a:solidFill>
                  <a:schemeClr val="bg1"/>
                </a:solidFill>
                <a:latin typeface="Lexend Medium" pitchFamily="2" charset="0"/>
              </a:rPr>
              <a:t>Micropipetting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 masterpiece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0D7FA7-207D-FFAC-BB34-FD0E03911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387F4B-94A6-C60C-63DB-ABEB6400D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6" y="1478509"/>
            <a:ext cx="5478075" cy="427509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Work in pairs to complete the </a:t>
            </a:r>
            <a:r>
              <a:rPr lang="en-GB" sz="2500" kern="100" dirty="0" err="1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micropipetting</a:t>
            </a: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masterpiece using a set of coordinates to pipette food dyes into the correct wells of a 96-well plate</a:t>
            </a:r>
          </a:p>
        </p:txBody>
      </p:sp>
      <p:pic>
        <p:nvPicPr>
          <p:cNvPr id="4" name="Picture 3" descr="A table with different colors and numbers&#10;&#10;AI-generated content may be incorrect.">
            <a:extLst>
              <a:ext uri="{FF2B5EF4-FFF2-40B4-BE49-F238E27FC236}">
                <a16:creationId xmlns:a16="http://schemas.microsoft.com/office/drawing/2014/main" id="{B6E2B755-AB16-973C-7CA7-9CA255429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0529"/>
            <a:ext cx="4521477" cy="46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49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AB60-3965-0B4F-6AD7-A052B2933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D61CF5-EBBD-D975-6703-F72DC8287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9CC5FA-06A3-DAD0-BEA9-56CDB904FF84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CB7D7-92B1-F5C2-D929-FF99E587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 err="1">
                <a:solidFill>
                  <a:schemeClr val="bg1"/>
                </a:solidFill>
                <a:latin typeface="Lexend Medium" pitchFamily="2" charset="0"/>
              </a:rPr>
              <a:t>Micropipetting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 masterpiece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6220F-9095-9C79-D3CD-6B8F717CA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pic>
        <p:nvPicPr>
          <p:cNvPr id="5" name="Picture 4" descr="A plastic container with clear containers filled with red and blue liquid&#10;&#10;AI-generated content may be incorrect.">
            <a:extLst>
              <a:ext uri="{FF2B5EF4-FFF2-40B4-BE49-F238E27FC236}">
                <a16:creationId xmlns:a16="http://schemas.microsoft.com/office/drawing/2014/main" id="{E8397B40-8695-2A29-0237-66FDAF04CC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45" y="4149572"/>
            <a:ext cx="3630099" cy="2476466"/>
          </a:xfrm>
          <a:prstGeom prst="rect">
            <a:avLst/>
          </a:prstGeom>
        </p:spPr>
      </p:pic>
      <p:pic>
        <p:nvPicPr>
          <p:cNvPr id="10" name="Picture 9" descr="A plastic container with colorful objects in it&#10;&#10;AI-generated content may be incorrect.">
            <a:extLst>
              <a:ext uri="{FF2B5EF4-FFF2-40B4-BE49-F238E27FC236}">
                <a16:creationId xmlns:a16="http://schemas.microsoft.com/office/drawing/2014/main" id="{C8670C26-528C-DE72-0054-C6F0B4513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23" y="1507031"/>
            <a:ext cx="3723821" cy="2462331"/>
          </a:xfrm>
          <a:prstGeom prst="rect">
            <a:avLst/>
          </a:prstGeom>
        </p:spPr>
      </p:pic>
      <p:pic>
        <p:nvPicPr>
          <p:cNvPr id="14" name="Picture 13" descr="A plastic container filled with small round plastic cups&#10;&#10;AI-generated content may be incorrect.">
            <a:extLst>
              <a:ext uri="{FF2B5EF4-FFF2-40B4-BE49-F238E27FC236}">
                <a16:creationId xmlns:a16="http://schemas.microsoft.com/office/drawing/2014/main" id="{A8074130-66DF-A551-BCC8-8C5935027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927" y="4149572"/>
            <a:ext cx="3723821" cy="24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7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97001-AAD2-CEAF-A92B-94A5F9A31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2842FC-CC36-9F19-D0B0-DD06566FB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2946598"/>
            <a:ext cx="12176336" cy="5139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401AF0-15D0-3B61-A91B-623361A04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12476"/>
            <a:ext cx="9144000" cy="2387600"/>
          </a:xfrm>
        </p:spPr>
        <p:txBody>
          <a:bodyPr>
            <a:normAutofit/>
          </a:bodyPr>
          <a:lstStyle/>
          <a:p>
            <a:r>
              <a:rPr lang="en-GB" sz="115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Micropipetting</a:t>
            </a:r>
            <a:endParaRPr lang="en-GB" sz="115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24B68-21E4-FDF2-D5B2-0B1EE01CC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92151"/>
            <a:ext cx="9144000" cy="1655762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Mastering an essential laboratory skill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4F45E-AEBA-C9A7-3475-2D39CDD38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96530" cy="1996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0B9DE-6688-435D-328E-E0C78E8B7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" y="4527550"/>
            <a:ext cx="12176336" cy="51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3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Micropipettes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1B1600C7-3F4C-F6FA-53F9-16502D561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1273"/>
            <a:ext cx="5971644" cy="56710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1DE016C-C81D-1B5F-ACEC-834737C1A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644" y="1668114"/>
            <a:ext cx="4950356" cy="4617373"/>
          </a:xfrm>
        </p:spPr>
        <p:txBody>
          <a:bodyPr>
            <a:normAutofit/>
          </a:bodyPr>
          <a:lstStyle/>
          <a:p>
            <a:r>
              <a:rPr lang="en-GB" sz="2500" dirty="0">
                <a:latin typeface="Lexend Light" pitchFamily="2" charset="0"/>
              </a:rPr>
              <a:t>Scientists often use tiny volumes of liquids in the lab</a:t>
            </a:r>
          </a:p>
          <a:p>
            <a:endParaRPr lang="en-GB" sz="2500" dirty="0">
              <a:latin typeface="Lexend Light" pitchFamily="2" charset="0"/>
            </a:endParaRPr>
          </a:p>
          <a:p>
            <a:r>
              <a:rPr lang="en-GB" sz="2500" dirty="0">
                <a:latin typeface="Lexend Light" pitchFamily="2" charset="0"/>
              </a:rPr>
              <a:t>Volumes are measured in </a:t>
            </a:r>
            <a:r>
              <a:rPr lang="en-GB" sz="2500" dirty="0">
                <a:latin typeface="Lexend Medium" pitchFamily="2" charset="0"/>
              </a:rPr>
              <a:t>microlitres</a:t>
            </a:r>
            <a:r>
              <a:rPr lang="en-GB" sz="2500" dirty="0">
                <a:latin typeface="Lexend Light" pitchFamily="2" charset="0"/>
              </a:rPr>
              <a:t> (µL) – 1/1000</a:t>
            </a:r>
            <a:r>
              <a:rPr lang="en-GB" sz="2500" baseline="30000" dirty="0">
                <a:latin typeface="Lexend Light" pitchFamily="2" charset="0"/>
              </a:rPr>
              <a:t>th</a:t>
            </a:r>
            <a:r>
              <a:rPr lang="en-GB" sz="2500" dirty="0">
                <a:latin typeface="Lexend Light" pitchFamily="2" charset="0"/>
              </a:rPr>
              <a:t> of a millilitre (mL)</a:t>
            </a:r>
          </a:p>
          <a:p>
            <a:endParaRPr lang="en-GB" sz="2500" dirty="0">
              <a:latin typeface="Lexend Light" pitchFamily="2" charset="0"/>
            </a:endParaRPr>
          </a:p>
          <a:p>
            <a:r>
              <a:rPr lang="en-GB" sz="2500" dirty="0">
                <a:latin typeface="Lexend Light" pitchFamily="2" charset="0"/>
              </a:rPr>
              <a:t>To accurately and precisely measure these volumes, scientists use </a:t>
            </a:r>
            <a:r>
              <a:rPr lang="en-GB" sz="2500" dirty="0">
                <a:latin typeface="Lexend Medium" pitchFamily="2" charset="0"/>
              </a:rPr>
              <a:t>micropipettes</a:t>
            </a:r>
          </a:p>
        </p:txBody>
      </p:sp>
    </p:spTree>
    <p:extLst>
      <p:ext uri="{BB962C8B-B14F-4D97-AF65-F5344CB8AC3E}">
        <p14:creationId xmlns:p14="http://schemas.microsoft.com/office/powerpoint/2010/main" val="151740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01D68-A186-A89D-3B62-FF08D35DD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201E0FF-C0BA-3856-0C14-193DC88FE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42DB80-6BD8-E058-9425-36D61A86D856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B76C1-438B-F72D-8B8E-6E0BA7D6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Parts of a micropipette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02C9F0-5A2B-7915-96C9-9B57DB9C0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096B8B92-BAFF-91FF-8FED-B3B9ACE01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1273"/>
            <a:ext cx="5971644" cy="56710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AFD196-680C-CB30-AE37-7BBFF5A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956" y="2035755"/>
            <a:ext cx="4950356" cy="4048613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disposable</a:t>
            </a:r>
            <a:r>
              <a:rPr lang="en-GB" sz="2500" b="1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kern="100" dirty="0">
                <a:effectLst/>
                <a:latin typeface="Lexend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tip</a:t>
            </a: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– used for each individual sample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2500" kern="100" dirty="0">
                <a:effectLst/>
                <a:latin typeface="Lexend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body</a:t>
            </a: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– including the handle to grip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500" kern="100" dirty="0">
                <a:effectLst/>
                <a:latin typeface="Lexend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volume adjustment wheel </a:t>
            </a: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used to alter the specific volume of the micropipette</a:t>
            </a:r>
          </a:p>
        </p:txBody>
      </p:sp>
    </p:spTree>
    <p:extLst>
      <p:ext uri="{BB962C8B-B14F-4D97-AF65-F5344CB8AC3E}">
        <p14:creationId xmlns:p14="http://schemas.microsoft.com/office/powerpoint/2010/main" val="72345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35B72-6234-61B0-5EBB-87EDA230F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BC34C0-D4CD-FC55-641A-45AC3E036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C5D7E5-0641-C7BA-65A5-BC232CF29532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37F8F-7DE8-9F95-1A6D-8DDB39AA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Parts of a micropipette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7990D-C171-236D-BEB4-FB4DD571E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DEF49D69-88B8-2DB0-265C-FF529DE22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1273"/>
            <a:ext cx="5971644" cy="56710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AD87E5-29DB-B37C-F4CC-BDC18A503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956" y="1668114"/>
            <a:ext cx="4950356" cy="4774884"/>
          </a:xfrm>
        </p:spPr>
        <p:txBody>
          <a:bodyPr>
            <a:no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500" kern="100" dirty="0"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GB" sz="2500" kern="100" dirty="0">
                <a:latin typeface="Lexen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kern="100" dirty="0">
                <a:latin typeface="Lexend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display window </a:t>
            </a:r>
            <a:r>
              <a:rPr lang="en-GB" sz="2500" kern="100" dirty="0"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to show the volume the micropipette is set to</a:t>
            </a:r>
            <a:endParaRPr lang="en-GB" sz="2500" kern="100" dirty="0">
              <a:effectLst/>
              <a:latin typeface="Lexend Ligh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500" kern="100" dirty="0">
                <a:effectLst/>
                <a:latin typeface="Lexend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plunger</a:t>
            </a: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– used to aspirate (suck up) and then dispense the required volume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2500" kern="100" dirty="0">
                <a:effectLst/>
                <a:latin typeface="Lexend Medium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tip ejector </a:t>
            </a:r>
            <a:r>
              <a:rPr lang="en-GB" sz="2500" kern="100" dirty="0">
                <a:effectLst/>
                <a:latin typeface="Lexend Ligh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– used to eject the used tip into the designated waste disposal container</a:t>
            </a:r>
          </a:p>
        </p:txBody>
      </p:sp>
    </p:spTree>
    <p:extLst>
      <p:ext uri="{BB962C8B-B14F-4D97-AF65-F5344CB8AC3E}">
        <p14:creationId xmlns:p14="http://schemas.microsoft.com/office/powerpoint/2010/main" val="1698526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DC1C5-DA8D-BC12-402C-634BA620E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1561AC4-2446-5E4A-46D8-6F9565A09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92D601-0948-93E8-B735-9289441F6341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ABAB9-E7D5-6886-1055-65163961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Micropipettes - volume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902C4-3651-3C80-87ED-148DA868F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pic>
        <p:nvPicPr>
          <p:cNvPr id="4" name="Picture 3" descr="A close-up of a device&#10;&#10;Description automatically generated">
            <a:extLst>
              <a:ext uri="{FF2B5EF4-FFF2-40B4-BE49-F238E27FC236}">
                <a16:creationId xmlns:a16="http://schemas.microsoft.com/office/drawing/2014/main" id="{6790F035-C2CE-5B41-773F-020EABC75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1273"/>
            <a:ext cx="5971644" cy="56710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1001EF-F956-45B7-1887-78A351E60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956" y="1725105"/>
            <a:ext cx="4950356" cy="4368317"/>
          </a:xfrm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</a:pPr>
            <a:r>
              <a:rPr lang="en-GB" sz="2500" dirty="0">
                <a:latin typeface="Lexend Light" pitchFamily="2" charset="0"/>
              </a:rPr>
              <a:t>This P20 micropipette is set to a volume of </a:t>
            </a:r>
            <a:r>
              <a:rPr lang="en-GB" sz="2500" dirty="0">
                <a:latin typeface="Lexend Medium" pitchFamily="2" charset="0"/>
              </a:rPr>
              <a:t>20.0 µL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GB" sz="2500" dirty="0">
                <a:latin typeface="Lexend Light" pitchFamily="2" charset="0"/>
              </a:rPr>
              <a:t>In the display window:</a:t>
            </a:r>
          </a:p>
          <a:p>
            <a:pPr>
              <a:lnSpc>
                <a:spcPct val="114000"/>
              </a:lnSpc>
            </a:pPr>
            <a:r>
              <a:rPr lang="en-GB" sz="2500" dirty="0">
                <a:latin typeface="Lexend Light" pitchFamily="2" charset="0"/>
              </a:rPr>
              <a:t>The largest number will be tens of microlitres</a:t>
            </a:r>
          </a:p>
          <a:p>
            <a:pPr>
              <a:lnSpc>
                <a:spcPct val="114000"/>
              </a:lnSpc>
            </a:pPr>
            <a:r>
              <a:rPr lang="en-GB" sz="2500" dirty="0">
                <a:latin typeface="Lexend Light" pitchFamily="2" charset="0"/>
              </a:rPr>
              <a:t>The second digit will be single units of microlitres</a:t>
            </a:r>
          </a:p>
          <a:p>
            <a:pPr>
              <a:lnSpc>
                <a:spcPct val="114000"/>
              </a:lnSpc>
            </a:pPr>
            <a:r>
              <a:rPr lang="en-GB" sz="2500" dirty="0">
                <a:latin typeface="Lexend Light" pitchFamily="2" charset="0"/>
              </a:rPr>
              <a:t>The third digit (in red) will show tenths of a microlitre</a:t>
            </a:r>
          </a:p>
        </p:txBody>
      </p:sp>
    </p:spTree>
    <p:extLst>
      <p:ext uri="{BB962C8B-B14F-4D97-AF65-F5344CB8AC3E}">
        <p14:creationId xmlns:p14="http://schemas.microsoft.com/office/powerpoint/2010/main" val="329876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D9555-0F73-48D1-8AC6-3CFDA4E00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325A680-C220-ECCA-A493-CD212C80A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9BD328-770A-33D9-E97A-7E79184877AB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3CA36-2268-5244-A346-706558A0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Using a micropipette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0876E-EF1F-F945-DFC9-905D44FC9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1FF688-AF77-C167-DFB5-6F6C0181E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142" y="1561457"/>
            <a:ext cx="6150824" cy="4983114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GB" dirty="0">
                <a:latin typeface="Lexend Light" pitchFamily="2" charset="0"/>
              </a:rPr>
              <a:t>Set the volume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GB" dirty="0">
                <a:latin typeface="Lexend Light" pitchFamily="2" charset="0"/>
              </a:rPr>
              <a:t>Put on the tip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GB" dirty="0">
                <a:latin typeface="Lexend Light" pitchFamily="2" charset="0"/>
              </a:rPr>
              <a:t>Press plunger to first resistance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GB" dirty="0">
                <a:latin typeface="Lexend Light" pitchFamily="2" charset="0"/>
              </a:rPr>
              <a:t>Insert tip into the solution and slowly release plunger to aspirate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GB" dirty="0">
                <a:latin typeface="Lexend Light" pitchFamily="2" charset="0"/>
              </a:rPr>
              <a:t>Place tip ready to dispense, press and hold plunger right down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GB" dirty="0">
                <a:latin typeface="Lexend Light" pitchFamily="2" charset="0"/>
              </a:rPr>
              <a:t>Remove tip from the liquid, then release plunger and eject tip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6881F8-E4B8-32E7-3312-31009BA03EE9}"/>
              </a:ext>
            </a:extLst>
          </p:cNvPr>
          <p:cNvGrpSpPr/>
          <p:nvPr/>
        </p:nvGrpSpPr>
        <p:grpSpPr>
          <a:xfrm>
            <a:off x="210512" y="1507139"/>
            <a:ext cx="3953601" cy="5037432"/>
            <a:chOff x="210512" y="1507139"/>
            <a:chExt cx="3953601" cy="50374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F1DC64-7205-0624-F54B-DD9A12720E9A}"/>
                </a:ext>
              </a:extLst>
            </p:cNvPr>
            <p:cNvGrpSpPr/>
            <p:nvPr/>
          </p:nvGrpSpPr>
          <p:grpSpPr>
            <a:xfrm>
              <a:off x="264510" y="1561457"/>
              <a:ext cx="3899603" cy="4983114"/>
              <a:chOff x="273563" y="1668114"/>
              <a:chExt cx="3899603" cy="4983114"/>
            </a:xfrm>
          </p:grpSpPr>
          <p:pic>
            <p:nvPicPr>
              <p:cNvPr id="3" name="Picture 2" descr="A close-up of a device&#10;&#10;Description automatically generated">
                <a:extLst>
                  <a:ext uri="{FF2B5EF4-FFF2-40B4-BE49-F238E27FC236}">
                    <a16:creationId xmlns:a16="http://schemas.microsoft.com/office/drawing/2014/main" id="{C20B64F2-9C08-A26F-3641-1EFA68CBE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563" y="1668114"/>
                <a:ext cx="1144649" cy="239409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19A6001-CC6A-208A-C4BE-AB8FA6A0F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657482" y="1668114"/>
                <a:ext cx="1136588" cy="239409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D9E42E-07B1-66CA-ACAE-E5DDB1E23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3036578" y="1668114"/>
                <a:ext cx="1136588" cy="239409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3063D37-EDB7-5C01-0E75-364182644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273563" y="4257138"/>
                <a:ext cx="1144649" cy="239409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B5743E8-63B5-258E-5C89-B994AE2F6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1652658" y="4257138"/>
                <a:ext cx="1144649" cy="239409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72D43A9-22C7-66DB-9520-A9104B17D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3036578" y="4257138"/>
                <a:ext cx="1136588" cy="239409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FE7B6E-F79F-B485-5516-567C1AB5A09B}"/>
                </a:ext>
              </a:extLst>
            </p:cNvPr>
            <p:cNvSpPr txBox="1"/>
            <p:nvPr/>
          </p:nvSpPr>
          <p:spPr>
            <a:xfrm>
              <a:off x="210512" y="1507139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exend Medium" pitchFamily="2" charset="0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E44EC9-D4D1-E8C3-26E7-3B48C7900D48}"/>
                </a:ext>
              </a:extLst>
            </p:cNvPr>
            <p:cNvSpPr txBox="1"/>
            <p:nvPr/>
          </p:nvSpPr>
          <p:spPr>
            <a:xfrm>
              <a:off x="1619018" y="152340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exend Medium" pitchFamily="2" charset="0"/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C9C3DC-94A9-92DF-A8B9-894E236EE420}"/>
                </a:ext>
              </a:extLst>
            </p:cNvPr>
            <p:cNvSpPr txBox="1"/>
            <p:nvPr/>
          </p:nvSpPr>
          <p:spPr>
            <a:xfrm>
              <a:off x="2963046" y="1507139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exend Medium" pitchFamily="2" charset="0"/>
                </a:rPr>
                <a:t>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2BA81D-ABA4-8DC4-E2D0-C4E40C488644}"/>
                </a:ext>
              </a:extLst>
            </p:cNvPr>
            <p:cNvSpPr txBox="1"/>
            <p:nvPr/>
          </p:nvSpPr>
          <p:spPr>
            <a:xfrm>
              <a:off x="210512" y="4105216"/>
              <a:ext cx="359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exend Medium" pitchFamily="2" charset="0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553971-E4ED-31BF-D42E-B7CEE831DA61}"/>
                </a:ext>
              </a:extLst>
            </p:cNvPr>
            <p:cNvSpPr txBox="1"/>
            <p:nvPr/>
          </p:nvSpPr>
          <p:spPr>
            <a:xfrm>
              <a:off x="1611530" y="412121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exend Medium" pitchFamily="2" charset="0"/>
                </a:rPr>
                <a:t>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0809F8-B861-592B-6910-D4EE78525C1D}"/>
                </a:ext>
              </a:extLst>
            </p:cNvPr>
            <p:cNvSpPr txBox="1"/>
            <p:nvPr/>
          </p:nvSpPr>
          <p:spPr>
            <a:xfrm>
              <a:off x="2974037" y="4121217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Lexend Medium" pitchFamily="2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272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FF733-8C27-59A5-1445-B22FFFC40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AF029B-3DB6-6CCB-414B-D6D4555E0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C2FA03-C5FD-15F4-C22C-7F5BCDC67EEE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9D5BA-261B-FA74-7E0E-639D96F7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 err="1">
                <a:solidFill>
                  <a:schemeClr val="bg1"/>
                </a:solidFill>
                <a:latin typeface="Lexend Medium" pitchFamily="2" charset="0"/>
              </a:rPr>
              <a:t>Micropipetting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 target practice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F3F99-235B-72D2-167D-F5B3185EE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1A0FD9-D1D7-A85C-E7ED-36135F886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16" y="1670520"/>
            <a:ext cx="10749984" cy="1263600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sz="2500" dirty="0">
                <a:latin typeface="Lexend Light" pitchFamily="2" charset="0"/>
              </a:rPr>
              <a:t>Use the micropipette to accurately dispense food dye into the </a:t>
            </a:r>
            <a:r>
              <a:rPr lang="en-US" sz="2500" dirty="0" err="1">
                <a:latin typeface="Lexend Light" pitchFamily="2" charset="0"/>
              </a:rPr>
              <a:t>centre</a:t>
            </a:r>
            <a:r>
              <a:rPr lang="en-US" sz="2500" dirty="0">
                <a:latin typeface="Lexend Light" pitchFamily="2" charset="0"/>
              </a:rPr>
              <a:t> of the circles on the laminated </a:t>
            </a:r>
            <a:r>
              <a:rPr lang="en-US" sz="2500" dirty="0" err="1">
                <a:latin typeface="Lexend Light" pitchFamily="2" charset="0"/>
              </a:rPr>
              <a:t>micropipetting</a:t>
            </a:r>
            <a:r>
              <a:rPr lang="en-US" sz="2500" dirty="0">
                <a:latin typeface="Lexend Light" pitchFamily="2" charset="0"/>
              </a:rPr>
              <a:t> target practice sheet in the volumes shown: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E96D5-5FBA-917A-9F42-87F5C274D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910" y="2969359"/>
            <a:ext cx="8800196" cy="3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05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F92F1-A362-3C77-2C87-8D2C56625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6D80A21-A06B-9B6D-395C-E9224EF74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090227-509A-D3C8-85AF-2470F73B60E3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E8C22-46DB-81F7-D46C-E98CD9A5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Pipette pointillism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CBCC1-FA40-0F73-252A-8A737852F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D99EA-DA61-AC3B-620A-3726F5915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241" y="1559576"/>
            <a:ext cx="5362071" cy="4771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7CD967-FC8E-73EE-E84C-4090AADECCF3}"/>
              </a:ext>
            </a:extLst>
          </p:cNvPr>
          <p:cNvSpPr txBox="1"/>
          <p:nvPr/>
        </p:nvSpPr>
        <p:spPr>
          <a:xfrm>
            <a:off x="172016" y="2036311"/>
            <a:ext cx="497940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500" dirty="0">
                <a:latin typeface="Lexend Light" pitchFamily="2" charset="0"/>
              </a:rPr>
              <a:t>James Cochran, an artist who suffered from a form of skin cancer called </a:t>
            </a:r>
            <a:r>
              <a:rPr lang="en-GB" sz="2500" dirty="0">
                <a:latin typeface="Lexend Light" pitchFamily="2" charset="0"/>
              </a:rPr>
              <a:t>basal cell carcinoma, </a:t>
            </a:r>
            <a:r>
              <a:rPr lang="en-US" sz="2500" dirty="0">
                <a:latin typeface="Lexend Light" pitchFamily="2" charset="0"/>
              </a:rPr>
              <a:t>created an image of a cell dividing, using 50,000 tiny dots of paint from a lab pipette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3AE5E-42CB-A782-B075-D75FD9A7ED9A}"/>
              </a:ext>
            </a:extLst>
          </p:cNvPr>
          <p:cNvSpPr txBox="1"/>
          <p:nvPr/>
        </p:nvSpPr>
        <p:spPr>
          <a:xfrm>
            <a:off x="5520241" y="6463658"/>
            <a:ext cx="1957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Lexend Light" pitchFamily="2" charset="0"/>
              </a:rPr>
              <a:t>Image credit: John </a:t>
            </a:r>
            <a:r>
              <a:rPr lang="en-GB" sz="1000" dirty="0" err="1">
                <a:latin typeface="Lexend Light" pitchFamily="2" charset="0"/>
              </a:rPr>
              <a:t>Angerson</a:t>
            </a:r>
            <a:endParaRPr lang="en-GB" sz="1000" dirty="0">
              <a:latin typeface="Lexend Ligh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7B5CA-0EAF-4A2A-B26E-61C8E1C1E7AE}"/>
              </a:ext>
            </a:extLst>
          </p:cNvPr>
          <p:cNvSpPr txBox="1"/>
          <p:nvPr/>
        </p:nvSpPr>
        <p:spPr>
          <a:xfrm>
            <a:off x="5520241" y="6298350"/>
            <a:ext cx="43873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Lexend Light" pitchFamily="2" charset="0"/>
              </a:rPr>
              <a:t>Article written by: Joe Middleton; www.independent.co.uk</a:t>
            </a:r>
          </a:p>
        </p:txBody>
      </p:sp>
    </p:spTree>
    <p:extLst>
      <p:ext uri="{BB962C8B-B14F-4D97-AF65-F5344CB8AC3E}">
        <p14:creationId xmlns:p14="http://schemas.microsoft.com/office/powerpoint/2010/main" val="196873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8AC78-148E-1AD6-A082-692BADFED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rcular pattern with red blue and yellow circles&#10;&#10;AI-generated content may be incorrect.">
            <a:extLst>
              <a:ext uri="{FF2B5EF4-FFF2-40B4-BE49-F238E27FC236}">
                <a16:creationId xmlns:a16="http://schemas.microsoft.com/office/drawing/2014/main" id="{5EC3EF5D-3B3D-33F7-0CD4-A04394309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050" y="1476246"/>
            <a:ext cx="2795451" cy="2675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F6CF2-4646-DAF8-CA38-FBCCF4EA0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7970" y="1961164"/>
            <a:ext cx="6445968" cy="27208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1F554E-E91F-C8C2-B700-E582333A9279}"/>
              </a:ext>
            </a:extLst>
          </p:cNvPr>
          <p:cNvSpPr txBox="1"/>
          <p:nvPr/>
        </p:nvSpPr>
        <p:spPr>
          <a:xfrm>
            <a:off x="9572625" y="6442998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yourgenome.org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48A07-7508-2090-8A11-E2D5D9C1A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600"/>
          </a:xfrm>
          <a:solidFill>
            <a:srgbClr val="3396D4"/>
          </a:solidFill>
        </p:spPr>
        <p:txBody>
          <a:bodyPr/>
          <a:lstStyle/>
          <a:p>
            <a:r>
              <a:rPr lang="en-GB" dirty="0"/>
              <a:t>	</a:t>
            </a:r>
            <a:r>
              <a:rPr lang="en-GB" sz="4000" dirty="0">
                <a:solidFill>
                  <a:schemeClr val="bg1"/>
                </a:solidFill>
                <a:latin typeface="Lexend Medium" pitchFamily="2" charset="0"/>
              </a:rPr>
              <a:t>Pipette pointillism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F18677-B104-E03F-607D-249C42BC89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-6400"/>
            <a:ext cx="1270000" cy="127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2B4736-ED38-E12F-860E-30F8EE11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16" y="1624173"/>
            <a:ext cx="4988621" cy="4275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dirty="0">
                <a:latin typeface="Lexend Light" pitchFamily="2" charset="0"/>
              </a:rPr>
              <a:t>Use the same technique to create a pipetting masterpiece of your own:</a:t>
            </a:r>
          </a:p>
          <a:p>
            <a:pPr>
              <a:spcBef>
                <a:spcPts val="1800"/>
              </a:spcBef>
            </a:pPr>
            <a:r>
              <a:rPr lang="en-US" sz="2500" dirty="0">
                <a:latin typeface="Lexend Light" pitchFamily="2" charset="0"/>
              </a:rPr>
              <a:t>choose the </a:t>
            </a:r>
            <a:r>
              <a:rPr lang="en-US" sz="2500" dirty="0" err="1">
                <a:latin typeface="Lexend Light" pitchFamily="2" charset="0"/>
              </a:rPr>
              <a:t>colours</a:t>
            </a:r>
            <a:r>
              <a:rPr lang="en-US" sz="2500" dirty="0">
                <a:latin typeface="Lexend Light" pitchFamily="2" charset="0"/>
              </a:rPr>
              <a:t> of food dye to use</a:t>
            </a:r>
          </a:p>
          <a:p>
            <a:pPr>
              <a:spcBef>
                <a:spcPts val="1800"/>
              </a:spcBef>
            </a:pPr>
            <a:r>
              <a:rPr lang="en-US" sz="2500" dirty="0">
                <a:latin typeface="Lexend Light" pitchFamily="2" charset="0"/>
              </a:rPr>
              <a:t>set the micropipette and  dispense the volume shown in the </a:t>
            </a:r>
            <a:r>
              <a:rPr lang="en-US" sz="2500" dirty="0" err="1">
                <a:latin typeface="Lexend Light" pitchFamily="2" charset="0"/>
              </a:rPr>
              <a:t>centre</a:t>
            </a:r>
            <a:r>
              <a:rPr lang="en-US" sz="2500" dirty="0">
                <a:latin typeface="Lexend Light" pitchFamily="2" charset="0"/>
              </a:rPr>
              <a:t> of each circle</a:t>
            </a:r>
          </a:p>
          <a:p>
            <a:pPr>
              <a:spcBef>
                <a:spcPts val="1800"/>
              </a:spcBef>
            </a:pPr>
            <a:r>
              <a:rPr lang="en-US" sz="2500" dirty="0">
                <a:latin typeface="Lexend Light" pitchFamily="2" charset="0"/>
              </a:rPr>
              <a:t>place a piece of filter paper over the design to transfer the food dyes and produce a picture</a:t>
            </a:r>
          </a:p>
        </p:txBody>
      </p:sp>
      <p:pic>
        <p:nvPicPr>
          <p:cNvPr id="10" name="Picture 9" descr="A yellow and pink flower&#10;&#10;AI-generated content may be incorrect.">
            <a:extLst>
              <a:ext uri="{FF2B5EF4-FFF2-40B4-BE49-F238E27FC236}">
                <a16:creationId xmlns:a16="http://schemas.microsoft.com/office/drawing/2014/main" id="{189DF77B-D051-05C2-E79C-53123072E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30" y="3556251"/>
            <a:ext cx="2893982" cy="28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724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rgenome Presentation Deck" id="{2C030B14-62BF-458B-B055-C57CFC66396E}" vid="{FBC58947-ACF0-428A-944B-46ABBDB99C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468</Words>
  <Application>Microsoft Office PowerPoint</Application>
  <PresentationFormat>Widescreen</PresentationFormat>
  <Paragraphs>76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Lexend</vt:lpstr>
      <vt:lpstr>Lexend Light</vt:lpstr>
      <vt:lpstr>Lexend Medium</vt:lpstr>
      <vt:lpstr>Roboto Condensed</vt:lpstr>
      <vt:lpstr>Symbol</vt:lpstr>
      <vt:lpstr>1_Office Theme</vt:lpstr>
      <vt:lpstr>Micropipetting</vt:lpstr>
      <vt:lpstr> Micropipettes</vt:lpstr>
      <vt:lpstr> Parts of a micropipette</vt:lpstr>
      <vt:lpstr> Parts of a micropipette</vt:lpstr>
      <vt:lpstr> Micropipettes - volume</vt:lpstr>
      <vt:lpstr> Using a micropipette</vt:lpstr>
      <vt:lpstr> Micropipetting target practice</vt:lpstr>
      <vt:lpstr> Pipette pointillism</vt:lpstr>
      <vt:lpstr> Pipette pointillism</vt:lpstr>
      <vt:lpstr> Pipette pointillism</vt:lpstr>
      <vt:lpstr> Micropipetting masterpiece</vt:lpstr>
      <vt:lpstr> Micropipetting masterpiece</vt:lpstr>
      <vt:lpstr>Micropipetting</vt:lpstr>
    </vt:vector>
  </TitlesOfParts>
  <Company>Wellcome Sanger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Rash</dc:creator>
  <cp:lastModifiedBy>Adam Rash</cp:lastModifiedBy>
  <cp:revision>21</cp:revision>
  <cp:lastPrinted>2025-07-17T10:51:03Z</cp:lastPrinted>
  <dcterms:created xsi:type="dcterms:W3CDTF">2025-05-19T09:10:29Z</dcterms:created>
  <dcterms:modified xsi:type="dcterms:W3CDTF">2025-07-31T10:12:28Z</dcterms:modified>
</cp:coreProperties>
</file>